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828" r:id="rId4"/>
  </p:sldMasterIdLst>
  <p:notesMasterIdLst>
    <p:notesMasterId r:id="rId13"/>
  </p:notesMasterIdLst>
  <p:handoutMasterIdLst>
    <p:handoutMasterId r:id="rId14"/>
  </p:handoutMasterIdLst>
  <p:sldIdLst>
    <p:sldId id="268" r:id="rId5"/>
    <p:sldId id="269" r:id="rId6"/>
    <p:sldId id="272" r:id="rId7"/>
    <p:sldId id="266" r:id="rId8"/>
    <p:sldId id="271" r:id="rId9"/>
    <p:sldId id="267" r:id="rId10"/>
    <p:sldId id="270" r:id="rId11"/>
    <p:sldId id="273" r:id="rId12"/>
  </p:sldIdLst>
  <p:sldSz cx="12192000" cy="6858000"/>
  <p:notesSz cx="6858000" cy="9144000"/>
  <p:defaultTextStyle>
    <a:defPPr rtl="0">
      <a:defRPr lang="sl-s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7B7B"/>
    <a:srgbClr val="2943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76" autoAdjust="0"/>
    <p:restoredTop sz="96408" autoAdjust="0"/>
  </p:normalViewPr>
  <p:slideViewPr>
    <p:cSldViewPr snapToGrid="0">
      <p:cViewPr varScale="1">
        <p:scale>
          <a:sx n="154" d="100"/>
          <a:sy n="154" d="100"/>
        </p:scale>
        <p:origin x="17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94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CF229D-C521-4F21-919F-379DEEADE3D1}" type="datetime1">
              <a:rPr lang="sl-SI" smtClean="0"/>
              <a:t>20. 08. 2025</a:t>
            </a:fld>
            <a:endParaRPr lang="sl-SI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2C5E0F-793C-4697-8A53-8FFA3D52A5D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53711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 noProof="0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BDA55-BE8B-48F2-AF8A-2429C1E4B38C}" type="datetime1">
              <a:rPr lang="sl-SI" smtClean="0"/>
              <a:pPr/>
              <a:t>20. 08. 2025</a:t>
            </a:fld>
            <a:endParaRPr lang="sl-SI" dirty="0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 noProof="0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noProof="0"/>
              <a:t>Uredite sloge besedila matrice</a:t>
            </a:r>
          </a:p>
          <a:p>
            <a:pPr lvl="1"/>
            <a:r>
              <a:rPr lang="sl-SI" noProof="0"/>
              <a:t>Druga raven</a:t>
            </a:r>
          </a:p>
          <a:p>
            <a:pPr lvl="2"/>
            <a:r>
              <a:rPr lang="sl-SI" noProof="0"/>
              <a:t>Tretja raven</a:t>
            </a:r>
          </a:p>
          <a:p>
            <a:pPr lvl="3"/>
            <a:r>
              <a:rPr lang="sl-SI" noProof="0"/>
              <a:t>Četrta raven</a:t>
            </a:r>
          </a:p>
          <a:p>
            <a:pPr lvl="4"/>
            <a:r>
              <a:rPr lang="sl-SI" noProof="0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 noProof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1D228B-E109-4E3D-A210-ABF778EA70EC}" type="slidenum">
              <a:rPr lang="sl-SI" noProof="0" smtClean="0"/>
              <a:t>‹#›</a:t>
            </a:fld>
            <a:endParaRPr lang="sl-SI" noProof="0"/>
          </a:p>
        </p:txBody>
      </p:sp>
    </p:spTree>
    <p:extLst>
      <p:ext uri="{BB962C8B-B14F-4D97-AF65-F5344CB8AC3E}">
        <p14:creationId xmlns:p14="http://schemas.microsoft.com/office/powerpoint/2010/main" val="658307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D228B-E109-4E3D-A210-ABF778EA70EC}" type="slidenum">
              <a:rPr lang="sl-SI" smtClean="0"/>
              <a:t>3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70448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D228B-E109-4E3D-A210-ABF778EA70EC}" type="slidenum">
              <a:rPr lang="sl-SI" smtClean="0"/>
              <a:t>4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32561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D228B-E109-4E3D-A210-ABF778EA70EC}" type="slidenum">
              <a:rPr lang="sl-SI" smtClean="0"/>
              <a:t>5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33141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D228B-E109-4E3D-A210-ABF778EA70EC}" type="slidenum">
              <a:rPr lang="sl-SI" smtClean="0"/>
              <a:t>6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417141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D228B-E109-4E3D-A210-ABF778EA70EC}" type="slidenum">
              <a:rPr lang="sl-SI" smtClean="0"/>
              <a:t>7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89865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D228B-E109-4E3D-A210-ABF778EA70EC}" type="slidenum">
              <a:rPr lang="sl-SI" smtClean="0"/>
              <a:t>8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19959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rtlCol="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pPr rtl="0"/>
            <a:r>
              <a:rPr lang="sl-SI" noProof="0"/>
              <a:t>Uredite slog naslova matrice</a:t>
            </a:r>
            <a:endParaRPr lang="sl-SI" noProof="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sl-SI" noProof="0"/>
              <a:t>Kliknite, da uredite slog podnaslova matrice</a:t>
            </a:r>
            <a:endParaRPr lang="sl-SI" noProof="0" dirty="0"/>
          </a:p>
        </p:txBody>
      </p:sp>
      <p:sp>
        <p:nvSpPr>
          <p:cNvPr id="7" name="Označba mesta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8F9853-F7EB-4099-AF1D-1726FB1237C5}" type="datetime1">
              <a:rPr lang="sl-SI" noProof="0" smtClean="0"/>
              <a:t>20. 08. 2025</a:t>
            </a:fld>
            <a:endParaRPr lang="sl-SI" noProof="0" dirty="0"/>
          </a:p>
        </p:txBody>
      </p:sp>
      <p:sp>
        <p:nvSpPr>
          <p:cNvPr id="8" name="Označba mesta za nogo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noProof="0" dirty="0"/>
              <a:t>
              </a:t>
            </a:r>
          </a:p>
        </p:txBody>
      </p:sp>
      <p:sp>
        <p:nvSpPr>
          <p:cNvPr id="9" name="Označba mesta za številko diapoz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8270778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l-SI" noProof="0"/>
              <a:t>Uredite slog naslova matrice</a:t>
            </a:r>
            <a:endParaRPr lang="sl-SI" noProof="0" dirty="0"/>
          </a:p>
        </p:txBody>
      </p:sp>
      <p:sp>
        <p:nvSpPr>
          <p:cNvPr id="3" name="Označba mesta za navpično besedilo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sl-SI" noProof="0"/>
              <a:t>Uredite sloge besedila matrice</a:t>
            </a:r>
          </a:p>
          <a:p>
            <a:pPr lvl="1" rtl="0"/>
            <a:r>
              <a:rPr lang="sl-SI" noProof="0"/>
              <a:t>Druga raven</a:t>
            </a:r>
          </a:p>
          <a:p>
            <a:pPr lvl="2" rtl="0"/>
            <a:r>
              <a:rPr lang="sl-SI" noProof="0"/>
              <a:t>Tretja raven</a:t>
            </a:r>
          </a:p>
          <a:p>
            <a:pPr lvl="3" rtl="0"/>
            <a:r>
              <a:rPr lang="sl-SI" noProof="0"/>
              <a:t>Četrta raven</a:t>
            </a:r>
          </a:p>
          <a:p>
            <a:pPr lvl="4" rtl="0"/>
            <a:r>
              <a:rPr lang="sl-SI" noProof="0"/>
              <a:t>Peta raven</a:t>
            </a:r>
            <a:endParaRPr lang="sl-SI" noProof="0" dirty="0"/>
          </a:p>
        </p:txBody>
      </p:sp>
      <p:sp>
        <p:nvSpPr>
          <p:cNvPr id="4" name="Označba mesta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C0ACF2-3141-4F13-9C5E-67141134E05A}" type="datetime1">
              <a:rPr lang="sl-SI" noProof="0" smtClean="0"/>
              <a:t>20. 08. 2025</a:t>
            </a:fld>
            <a:endParaRPr lang="sl-SI" noProof="0" dirty="0"/>
          </a:p>
        </p:txBody>
      </p:sp>
      <p:sp>
        <p:nvSpPr>
          <p:cNvPr id="5" name="Označba mesta za nogo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noProof="0" dirty="0"/>
              <a:t>
              </a:t>
            </a:r>
          </a:p>
        </p:txBody>
      </p:sp>
      <p:sp>
        <p:nvSpPr>
          <p:cNvPr id="6" name="Označba mesta za številko diapoz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2738428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en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en naslov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 rtlCol="0"/>
          <a:lstStyle/>
          <a:p>
            <a:pPr rtl="0"/>
            <a:r>
              <a:rPr lang="sl-SI" noProof="0"/>
              <a:t>Uredite slog naslova matrice</a:t>
            </a:r>
            <a:endParaRPr lang="sl-SI" noProof="0" dirty="0"/>
          </a:p>
        </p:txBody>
      </p:sp>
      <p:sp>
        <p:nvSpPr>
          <p:cNvPr id="3" name="Označba mesta za navpično besedilo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 rtlCol="0"/>
          <a:lstStyle/>
          <a:p>
            <a:pPr lvl="0" rtl="0"/>
            <a:r>
              <a:rPr lang="sl-SI" noProof="0"/>
              <a:t>Uredite sloge besedila matrice</a:t>
            </a:r>
          </a:p>
          <a:p>
            <a:pPr lvl="1" rtl="0"/>
            <a:r>
              <a:rPr lang="sl-SI" noProof="0"/>
              <a:t>Druga raven</a:t>
            </a:r>
          </a:p>
          <a:p>
            <a:pPr lvl="2" rtl="0"/>
            <a:r>
              <a:rPr lang="sl-SI" noProof="0"/>
              <a:t>Tretja raven</a:t>
            </a:r>
          </a:p>
          <a:p>
            <a:pPr lvl="3" rtl="0"/>
            <a:r>
              <a:rPr lang="sl-SI" noProof="0"/>
              <a:t>Četrta raven</a:t>
            </a:r>
          </a:p>
          <a:p>
            <a:pPr lvl="4" rtl="0"/>
            <a:r>
              <a:rPr lang="sl-SI" noProof="0"/>
              <a:t>Peta raven</a:t>
            </a:r>
            <a:endParaRPr lang="sl-SI" noProof="0" dirty="0"/>
          </a:p>
        </p:txBody>
      </p:sp>
      <p:sp>
        <p:nvSpPr>
          <p:cNvPr id="4" name="Označba mesta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46DD57-D897-4B78-9BFA-5C714B220425}" type="datetime1">
              <a:rPr lang="sl-SI" noProof="0" smtClean="0"/>
              <a:t>20. 08. 2025</a:t>
            </a:fld>
            <a:endParaRPr lang="sl-SI" noProof="0" dirty="0"/>
          </a:p>
        </p:txBody>
      </p:sp>
      <p:sp>
        <p:nvSpPr>
          <p:cNvPr id="5" name="Označba mesta za nogo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noProof="0" dirty="0"/>
              <a:t>
              </a:t>
            </a:r>
          </a:p>
        </p:txBody>
      </p:sp>
      <p:sp>
        <p:nvSpPr>
          <p:cNvPr id="6" name="Označba mesta za številko diapoz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342223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l-SI" noProof="0"/>
              <a:t>Uredite slog naslova matrice</a:t>
            </a:r>
            <a:endParaRPr lang="sl-SI" noProof="0" dirty="0"/>
          </a:p>
        </p:txBody>
      </p:sp>
      <p:sp>
        <p:nvSpPr>
          <p:cNvPr id="3" name="Označba mesta za vsebin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sl-SI" noProof="0"/>
              <a:t>Uredite sloge besedila matrice</a:t>
            </a:r>
          </a:p>
          <a:p>
            <a:pPr lvl="1" rtl="0"/>
            <a:r>
              <a:rPr lang="sl-SI" noProof="0"/>
              <a:t>Druga raven</a:t>
            </a:r>
          </a:p>
          <a:p>
            <a:pPr lvl="2" rtl="0"/>
            <a:r>
              <a:rPr lang="sl-SI" noProof="0"/>
              <a:t>Tretja raven</a:t>
            </a:r>
          </a:p>
          <a:p>
            <a:pPr lvl="3" rtl="0"/>
            <a:r>
              <a:rPr lang="sl-SI" noProof="0"/>
              <a:t>Četrta raven</a:t>
            </a:r>
          </a:p>
          <a:p>
            <a:pPr lvl="4" rtl="0"/>
            <a:r>
              <a:rPr lang="sl-SI" noProof="0"/>
              <a:t>Peta raven</a:t>
            </a:r>
            <a:endParaRPr lang="sl-SI" noProof="0" dirty="0"/>
          </a:p>
        </p:txBody>
      </p:sp>
      <p:sp>
        <p:nvSpPr>
          <p:cNvPr id="7" name="Označba mesta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C394EAB-EB40-47A6-8753-E0A9F54BB68F}" type="datetime1">
              <a:rPr lang="sl-SI" noProof="0" smtClean="0"/>
              <a:t>20. 08. 2025</a:t>
            </a:fld>
            <a:endParaRPr lang="sl-SI" noProof="0" dirty="0"/>
          </a:p>
        </p:txBody>
      </p:sp>
      <p:sp>
        <p:nvSpPr>
          <p:cNvPr id="8" name="Označba mesta za nogo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noProof="0" dirty="0"/>
              <a:t>
              </a:t>
            </a:r>
          </a:p>
        </p:txBody>
      </p:sp>
      <p:sp>
        <p:nvSpPr>
          <p:cNvPr id="9" name="Označba mesta za številko diapoz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118227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rtlCol="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pPr rtl="0"/>
            <a:r>
              <a:rPr lang="sl-SI" noProof="0"/>
              <a:t>Uredite slog naslova matrice</a:t>
            </a:r>
            <a:endParaRPr lang="sl-SI" noProof="0" dirty="0"/>
          </a:p>
        </p:txBody>
      </p:sp>
      <p:sp>
        <p:nvSpPr>
          <p:cNvPr id="3" name="Označba mesta za besedilo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rtlCol="0"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l-SI" noProof="0"/>
              <a:t>Uredite sloge besedila matrice</a:t>
            </a:r>
          </a:p>
        </p:txBody>
      </p:sp>
      <p:sp>
        <p:nvSpPr>
          <p:cNvPr id="7" name="Označba mesta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B4A215-71BF-4EA5-AA0A-CCE90DF5A41C}" type="datetime1">
              <a:rPr lang="sl-SI" noProof="0" smtClean="0"/>
              <a:t>20. 08. 2025</a:t>
            </a:fld>
            <a:endParaRPr lang="sl-SI" noProof="0" dirty="0"/>
          </a:p>
        </p:txBody>
      </p:sp>
      <p:sp>
        <p:nvSpPr>
          <p:cNvPr id="8" name="Označba mesta za nogo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noProof="0" dirty="0"/>
              <a:t>
              </a:t>
            </a:r>
          </a:p>
        </p:txBody>
      </p:sp>
      <p:sp>
        <p:nvSpPr>
          <p:cNvPr id="9" name="Označba mesta za številko diapoz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2828561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l-SI" noProof="0"/>
              <a:t>Uredite slog naslova matrice</a:t>
            </a:r>
            <a:endParaRPr lang="sl-SI" noProof="0" dirty="0"/>
          </a:p>
        </p:txBody>
      </p:sp>
      <p:sp>
        <p:nvSpPr>
          <p:cNvPr id="3" name="Označba mesta za vsebino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 rtlCol="0"/>
          <a:lstStyle/>
          <a:p>
            <a:pPr lvl="0" rtl="0"/>
            <a:r>
              <a:rPr lang="sl-SI" noProof="0"/>
              <a:t>Uredite sloge besedila matrice</a:t>
            </a:r>
          </a:p>
          <a:p>
            <a:pPr lvl="1" rtl="0"/>
            <a:r>
              <a:rPr lang="sl-SI" noProof="0"/>
              <a:t>Druga raven</a:t>
            </a:r>
          </a:p>
          <a:p>
            <a:pPr lvl="2" rtl="0"/>
            <a:r>
              <a:rPr lang="sl-SI" noProof="0"/>
              <a:t>Tretja raven</a:t>
            </a:r>
          </a:p>
          <a:p>
            <a:pPr lvl="3" rtl="0"/>
            <a:r>
              <a:rPr lang="sl-SI" noProof="0"/>
              <a:t>Četrta raven</a:t>
            </a:r>
          </a:p>
          <a:p>
            <a:pPr lvl="4" rtl="0"/>
            <a:r>
              <a:rPr lang="sl-SI" noProof="0"/>
              <a:t>Peta raven</a:t>
            </a:r>
            <a:endParaRPr lang="sl-SI" noProof="0" dirty="0"/>
          </a:p>
        </p:txBody>
      </p:sp>
      <p:sp>
        <p:nvSpPr>
          <p:cNvPr id="4" name="Označba mesta za vsebino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 rtlCol="0"/>
          <a:lstStyle/>
          <a:p>
            <a:pPr lvl="0" rtl="0"/>
            <a:r>
              <a:rPr lang="sl-SI" noProof="0"/>
              <a:t>Uredite sloge besedila matrice</a:t>
            </a:r>
          </a:p>
          <a:p>
            <a:pPr lvl="1" rtl="0"/>
            <a:r>
              <a:rPr lang="sl-SI" noProof="0"/>
              <a:t>Druga raven</a:t>
            </a:r>
          </a:p>
          <a:p>
            <a:pPr lvl="2" rtl="0"/>
            <a:r>
              <a:rPr lang="sl-SI" noProof="0"/>
              <a:t>Tretja raven</a:t>
            </a:r>
          </a:p>
          <a:p>
            <a:pPr lvl="3" rtl="0"/>
            <a:r>
              <a:rPr lang="sl-SI" noProof="0"/>
              <a:t>Četrta raven</a:t>
            </a:r>
          </a:p>
          <a:p>
            <a:pPr lvl="4" rtl="0"/>
            <a:r>
              <a:rPr lang="sl-SI" noProof="0"/>
              <a:t>Peta raven</a:t>
            </a:r>
            <a:endParaRPr lang="sl-SI" noProof="0" dirty="0"/>
          </a:p>
        </p:txBody>
      </p:sp>
      <p:sp>
        <p:nvSpPr>
          <p:cNvPr id="8" name="Označba mesta za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E3E2100-257B-4C08-B5B7-E0619D63AF4B}" type="datetime1">
              <a:rPr lang="sl-SI" noProof="0" smtClean="0"/>
              <a:t>20. 08. 2025</a:t>
            </a:fld>
            <a:endParaRPr lang="sl-SI" noProof="0" dirty="0"/>
          </a:p>
        </p:txBody>
      </p:sp>
      <p:sp>
        <p:nvSpPr>
          <p:cNvPr id="9" name="Označba mesta za nogo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noProof="0" dirty="0"/>
              <a:t>
              </a:t>
            </a:r>
          </a:p>
        </p:txBody>
      </p:sp>
      <p:sp>
        <p:nvSpPr>
          <p:cNvPr id="10" name="Označba mesta za številko diapozitiva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2366587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za besedilo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rtlCol="0"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l-SI" noProof="0"/>
              <a:t>Uredite sloge besedila matrice</a:t>
            </a:r>
          </a:p>
        </p:txBody>
      </p:sp>
      <p:sp>
        <p:nvSpPr>
          <p:cNvPr id="4" name="Označba mesta za vsebino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 rtlCol="0"/>
          <a:lstStyle/>
          <a:p>
            <a:pPr lvl="0" rtl="0"/>
            <a:r>
              <a:rPr lang="sl-SI" noProof="0"/>
              <a:t>Uredite sloge besedila matrice</a:t>
            </a:r>
          </a:p>
          <a:p>
            <a:pPr lvl="1" rtl="0"/>
            <a:r>
              <a:rPr lang="sl-SI" noProof="0"/>
              <a:t>Druga raven</a:t>
            </a:r>
          </a:p>
          <a:p>
            <a:pPr lvl="2" rtl="0"/>
            <a:r>
              <a:rPr lang="sl-SI" noProof="0"/>
              <a:t>Tretja raven</a:t>
            </a:r>
          </a:p>
          <a:p>
            <a:pPr lvl="3" rtl="0"/>
            <a:r>
              <a:rPr lang="sl-SI" noProof="0"/>
              <a:t>Četrta raven</a:t>
            </a:r>
          </a:p>
          <a:p>
            <a:pPr lvl="4" rtl="0"/>
            <a:r>
              <a:rPr lang="sl-SI" noProof="0"/>
              <a:t>Peta raven</a:t>
            </a:r>
            <a:endParaRPr lang="sl-SI" noProof="0" dirty="0"/>
          </a:p>
        </p:txBody>
      </p:sp>
      <p:sp>
        <p:nvSpPr>
          <p:cNvPr id="6" name="Označba mesta za vsebino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 rtlCol="0"/>
          <a:lstStyle>
            <a:lvl5pPr>
              <a:defRPr/>
            </a:lvl5pPr>
          </a:lstStyle>
          <a:p>
            <a:pPr lvl="0" rtl="0"/>
            <a:r>
              <a:rPr lang="sl-SI" noProof="0"/>
              <a:t>Uredite sloge besedila matrice</a:t>
            </a:r>
          </a:p>
          <a:p>
            <a:pPr lvl="1" rtl="0"/>
            <a:r>
              <a:rPr lang="sl-SI" noProof="0"/>
              <a:t>Druga raven</a:t>
            </a:r>
          </a:p>
          <a:p>
            <a:pPr lvl="2" rtl="0"/>
            <a:r>
              <a:rPr lang="sl-SI" noProof="0"/>
              <a:t>Tretja raven</a:t>
            </a:r>
          </a:p>
          <a:p>
            <a:pPr lvl="3" rtl="0"/>
            <a:r>
              <a:rPr lang="sl-SI" noProof="0"/>
              <a:t>Četrta raven</a:t>
            </a:r>
          </a:p>
          <a:p>
            <a:pPr lvl="4" rtl="0"/>
            <a:r>
              <a:rPr lang="sl-SI" noProof="0"/>
              <a:t>Peta raven</a:t>
            </a:r>
            <a:endParaRPr lang="sl-SI" noProof="0" dirty="0"/>
          </a:p>
        </p:txBody>
      </p:sp>
      <p:sp>
        <p:nvSpPr>
          <p:cNvPr id="11" name="Označba mesta za besedilo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rtlCol="0"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l-SI" noProof="0"/>
              <a:t>Uredite sloge besedila matrice</a:t>
            </a:r>
          </a:p>
        </p:txBody>
      </p:sp>
      <p:sp>
        <p:nvSpPr>
          <p:cNvPr id="7" name="Označba mesta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16217E1-13CD-4253-A7D3-A48DF07F72DE}" type="datetime1">
              <a:rPr lang="sl-SI" noProof="0" smtClean="0"/>
              <a:t>20. 08. 2025</a:t>
            </a:fld>
            <a:endParaRPr lang="sl-SI" noProof="0" dirty="0"/>
          </a:p>
        </p:txBody>
      </p:sp>
      <p:sp>
        <p:nvSpPr>
          <p:cNvPr id="8" name="Označba mesta za nogo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noProof="0" dirty="0"/>
              <a:t>
              </a:t>
            </a:r>
          </a:p>
        </p:txBody>
      </p:sp>
      <p:sp>
        <p:nvSpPr>
          <p:cNvPr id="9" name="Označba mesta za številko diapoz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l-SI" noProof="0" smtClean="0"/>
              <a:pPr/>
              <a:t>‹#›</a:t>
            </a:fld>
            <a:endParaRPr lang="sl-SI" noProof="0" dirty="0"/>
          </a:p>
        </p:txBody>
      </p:sp>
      <p:sp>
        <p:nvSpPr>
          <p:cNvPr id="10" name="Naslov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l-SI" noProof="0"/>
              <a:t>Uredite slog naslova matrice</a:t>
            </a:r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55889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l-SI" noProof="0"/>
              <a:t>Uredite slog naslova matrice</a:t>
            </a:r>
            <a:endParaRPr lang="sl-SI" noProof="0" dirty="0"/>
          </a:p>
        </p:txBody>
      </p:sp>
      <p:sp>
        <p:nvSpPr>
          <p:cNvPr id="3" name="Označba mesta za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07EC494-D8E1-4D0D-B7E7-5997529A6E5F}" type="datetime1">
              <a:rPr lang="sl-SI" noProof="0" smtClean="0"/>
              <a:t>20. 08. 2025</a:t>
            </a:fld>
            <a:endParaRPr lang="sl-SI" noProof="0" dirty="0"/>
          </a:p>
        </p:txBody>
      </p:sp>
      <p:sp>
        <p:nvSpPr>
          <p:cNvPr id="4" name="Označba mesta za nogo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noProof="0" dirty="0"/>
              <a:t>
              </a:t>
            </a:r>
          </a:p>
        </p:txBody>
      </p:sp>
      <p:sp>
        <p:nvSpPr>
          <p:cNvPr id="5" name="Označba mesta za številko diapoz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70077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za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B839D8-5502-47B7-9625-FE8D00508123}" type="datetime1">
              <a:rPr lang="sl-SI" noProof="0" smtClean="0"/>
              <a:t>20. 08. 2025</a:t>
            </a:fld>
            <a:endParaRPr lang="sl-SI" noProof="0" dirty="0"/>
          </a:p>
        </p:txBody>
      </p:sp>
      <p:sp>
        <p:nvSpPr>
          <p:cNvPr id="3" name="Označba mesta za nogo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noProof="0" dirty="0"/>
              <a:t>
              </a:t>
            </a:r>
          </a:p>
        </p:txBody>
      </p:sp>
      <p:sp>
        <p:nvSpPr>
          <p:cNvPr id="4" name="Označba mesta za številko diapoz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2359989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ravokotnik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rtlCol="0"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pPr rtl="0"/>
            <a:r>
              <a:rPr lang="sl-SI" noProof="0"/>
              <a:t>Uredite slog naslova matrice</a:t>
            </a:r>
            <a:endParaRPr lang="sl-SI" noProof="0" dirty="0"/>
          </a:p>
        </p:txBody>
      </p:sp>
      <p:sp>
        <p:nvSpPr>
          <p:cNvPr id="3" name="Označba mesta za vsebino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 rtlCol="0"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sl-SI" noProof="0"/>
              <a:t>Uredite sloge besedila matrice</a:t>
            </a:r>
          </a:p>
          <a:p>
            <a:pPr lvl="1" rtl="0"/>
            <a:r>
              <a:rPr lang="sl-SI" noProof="0"/>
              <a:t>Druga raven</a:t>
            </a:r>
          </a:p>
          <a:p>
            <a:pPr lvl="2" rtl="0"/>
            <a:r>
              <a:rPr lang="sl-SI" noProof="0"/>
              <a:t>Tretja raven</a:t>
            </a:r>
          </a:p>
          <a:p>
            <a:pPr lvl="3" rtl="0"/>
            <a:r>
              <a:rPr lang="sl-SI" noProof="0"/>
              <a:t>Četrta raven</a:t>
            </a:r>
          </a:p>
          <a:p>
            <a:pPr lvl="4" rtl="0"/>
            <a:r>
              <a:rPr lang="sl-SI" noProof="0"/>
              <a:t>Peta raven</a:t>
            </a:r>
            <a:endParaRPr lang="sl-SI" noProof="0" dirty="0"/>
          </a:p>
        </p:txBody>
      </p:sp>
      <p:sp>
        <p:nvSpPr>
          <p:cNvPr id="4" name="Označba mesta za besedilo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rtlCol="0"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sl-SI" noProof="0"/>
              <a:t>Uredite sloge besedila matrice</a:t>
            </a:r>
          </a:p>
        </p:txBody>
      </p:sp>
      <p:sp>
        <p:nvSpPr>
          <p:cNvPr id="9" name="Označba mesta za datum 8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B3B070-807B-41FB-BB20-75001FFA89CE}" type="datetime1">
              <a:rPr lang="sl-SI" noProof="0" smtClean="0"/>
              <a:t>20. 08. 2025</a:t>
            </a:fld>
            <a:endParaRPr lang="sl-SI" noProof="0" dirty="0"/>
          </a:p>
        </p:txBody>
      </p:sp>
      <p:sp>
        <p:nvSpPr>
          <p:cNvPr id="10" name="Označba mesta za nogo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 rtlCol="0"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 rtl="0"/>
            <a:r>
              <a:rPr lang="sl-SI" noProof="0" dirty="0"/>
              <a:t>
              </a:t>
            </a:r>
          </a:p>
        </p:txBody>
      </p:sp>
      <p:sp>
        <p:nvSpPr>
          <p:cNvPr id="11" name="Označba mesta za številko diapozitiva 10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1205352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ravokotnik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rtlCol="0"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pPr rtl="0"/>
            <a:r>
              <a:rPr lang="sl-SI" noProof="0"/>
              <a:t>Uredite slog naslova matrice</a:t>
            </a:r>
            <a:endParaRPr lang="sl-SI" noProof="0" dirty="0"/>
          </a:p>
        </p:txBody>
      </p:sp>
      <p:sp>
        <p:nvSpPr>
          <p:cNvPr id="3" name="Označba mesta za sliko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rtlCol="0"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l-SI" noProof="0"/>
              <a:t>Kliknite ikono, če želite dodati sliko</a:t>
            </a:r>
            <a:endParaRPr lang="sl-SI" noProof="0" dirty="0"/>
          </a:p>
        </p:txBody>
      </p:sp>
      <p:sp>
        <p:nvSpPr>
          <p:cNvPr id="4" name="Označba mesta za besedilo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rtlCol="0"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sl-SI" noProof="0"/>
              <a:t>Uredite sloge besedila matrice</a:t>
            </a:r>
          </a:p>
        </p:txBody>
      </p:sp>
      <p:sp>
        <p:nvSpPr>
          <p:cNvPr id="8" name="Označba mesta za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pPr rtl="0"/>
            <a:fld id="{AA36527C-51A9-4A95-9C07-F1D609ADBC24}" type="datetime1">
              <a:rPr lang="sl-SI" noProof="0" smtClean="0"/>
              <a:t>20. 08. 2025</a:t>
            </a:fld>
            <a:endParaRPr lang="sl-SI" noProof="0" dirty="0"/>
          </a:p>
        </p:txBody>
      </p:sp>
      <p:sp>
        <p:nvSpPr>
          <p:cNvPr id="9" name="Označba mesta za nogo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 rtlCol="0"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 rtl="0"/>
            <a:r>
              <a:rPr lang="sl-SI" noProof="0" dirty="0"/>
              <a:t>
              </a:t>
            </a:r>
          </a:p>
        </p:txBody>
      </p:sp>
      <p:sp>
        <p:nvSpPr>
          <p:cNvPr id="10" name="Označba mesta za številko diapozitiva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194778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za naslov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pPr rtl="0"/>
            <a:r>
              <a:rPr lang="sl-SI" noProof="0" dirty="0"/>
              <a:t>Kliknite, da uredite slog naslova matrice.</a:t>
            </a:r>
          </a:p>
        </p:txBody>
      </p:sp>
      <p:sp>
        <p:nvSpPr>
          <p:cNvPr id="3" name="Označba mesta za besedilo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l-SI" noProof="0" dirty="0"/>
              <a:t>Uredite sloge besedila matrice</a:t>
            </a:r>
          </a:p>
          <a:p>
            <a:pPr lvl="1" rtl="0"/>
            <a:r>
              <a:rPr lang="sl-SI" noProof="0" dirty="0"/>
              <a:t>Druga raven</a:t>
            </a:r>
          </a:p>
          <a:p>
            <a:pPr lvl="2" rtl="0"/>
            <a:r>
              <a:rPr lang="sl-SI" noProof="0" dirty="0"/>
              <a:t>Tretja raven</a:t>
            </a:r>
          </a:p>
          <a:p>
            <a:pPr lvl="3" rtl="0"/>
            <a:r>
              <a:rPr lang="sl-SI" noProof="0" dirty="0"/>
              <a:t>Četrta raven</a:t>
            </a:r>
          </a:p>
          <a:p>
            <a:pPr lvl="4" rtl="0"/>
            <a:r>
              <a:rPr lang="sl-SI" noProof="0" dirty="0"/>
              <a:t>Peta raven</a:t>
            </a:r>
          </a:p>
        </p:txBody>
      </p:sp>
      <p:sp>
        <p:nvSpPr>
          <p:cNvPr id="4" name="Označba mesta za datum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rtl="0"/>
            <a:fld id="{52EBF4F0-1B7E-4A8D-BE06-07D2DF85A339}" type="datetime1">
              <a:rPr lang="sl-SI" noProof="0" smtClean="0"/>
              <a:t>20. 08. 2025</a:t>
            </a:fld>
            <a:endParaRPr lang="sl-SI" noProof="0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rtl="0"/>
            <a:r>
              <a:rPr lang="sl-SI" noProof="0" dirty="0"/>
              <a:t>
              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rtl="0"/>
            <a:fld id="{6D22F896-40B5-4ADD-8801-0D06FADFA095}" type="slidenum">
              <a:rPr lang="sl-SI" noProof="0" smtClean="0"/>
              <a:pPr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286590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.jotform.com/25132489720435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sv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1.pn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6.svg"/><Relationship Id="rId5" Type="http://schemas.openxmlformats.org/officeDocument/2006/relationships/image" Target="../media/image1.png"/><Relationship Id="rId10" Type="http://schemas.openxmlformats.org/officeDocument/2006/relationships/image" Target="../media/image15.png"/><Relationship Id="rId4" Type="http://schemas.openxmlformats.org/officeDocument/2006/relationships/image" Target="../media/image12.svg"/><Relationship Id="rId9" Type="http://schemas.openxmlformats.org/officeDocument/2006/relationships/image" Target="../media/image14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1.pn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6.svg"/><Relationship Id="rId5" Type="http://schemas.openxmlformats.org/officeDocument/2006/relationships/image" Target="../media/image1.png"/><Relationship Id="rId10" Type="http://schemas.openxmlformats.org/officeDocument/2006/relationships/image" Target="../media/image15.png"/><Relationship Id="rId4" Type="http://schemas.openxmlformats.org/officeDocument/2006/relationships/image" Target="../media/image12.svg"/><Relationship Id="rId9" Type="http://schemas.openxmlformats.org/officeDocument/2006/relationships/image" Target="../media/image14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1.pn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6.svg"/><Relationship Id="rId5" Type="http://schemas.openxmlformats.org/officeDocument/2006/relationships/image" Target="../media/image1.png"/><Relationship Id="rId10" Type="http://schemas.openxmlformats.org/officeDocument/2006/relationships/image" Target="../media/image15.png"/><Relationship Id="rId4" Type="http://schemas.openxmlformats.org/officeDocument/2006/relationships/image" Target="../media/image12.svg"/><Relationship Id="rId9" Type="http://schemas.openxmlformats.org/officeDocument/2006/relationships/image" Target="../media/image14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1.pn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6.svg"/><Relationship Id="rId5" Type="http://schemas.openxmlformats.org/officeDocument/2006/relationships/image" Target="../media/image1.png"/><Relationship Id="rId10" Type="http://schemas.openxmlformats.org/officeDocument/2006/relationships/image" Target="../media/image15.png"/><Relationship Id="rId4" Type="http://schemas.openxmlformats.org/officeDocument/2006/relationships/image" Target="../media/image12.svg"/><Relationship Id="rId9" Type="http://schemas.openxmlformats.org/officeDocument/2006/relationships/image" Target="../media/image14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A53A8-2228-BF47-A347-F63050643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7186" y="509777"/>
            <a:ext cx="8337627" cy="45104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Each presentation will have a ten-minute limit. </a:t>
            </a:r>
          </a:p>
          <a:p>
            <a:pPr marL="0" indent="0">
              <a:buNone/>
            </a:pPr>
            <a:endParaRPr lang="en-GB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Presentation must include Aim (</a:t>
            </a:r>
            <a:r>
              <a:rPr lang="en-GB" sz="2400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Cilj</a:t>
            </a:r>
            <a:r>
              <a:rPr lang="en-GB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), Results (</a:t>
            </a:r>
            <a:r>
              <a:rPr lang="en-GB" sz="2400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Rezultati</a:t>
            </a:r>
            <a:r>
              <a:rPr lang="en-GB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), Method (</a:t>
            </a:r>
            <a:r>
              <a:rPr lang="en-GB" sz="2400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Metoda</a:t>
            </a:r>
            <a:r>
              <a:rPr lang="en-GB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), and Conclusion (</a:t>
            </a:r>
            <a:r>
              <a:rPr lang="en-GB" sz="2400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Zaključek</a:t>
            </a:r>
            <a:r>
              <a:rPr lang="en-GB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>
              <a:buNone/>
            </a:pPr>
            <a:endParaRPr lang="en-GB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instructions are written in English, but if you want you can prepare your presentation and present in Slovene as well.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AA10F5-70BF-4747-957E-62B410C1F4E6}"/>
              </a:ext>
            </a:extLst>
          </p:cNvPr>
          <p:cNvSpPr/>
          <p:nvPr/>
        </p:nvSpPr>
        <p:spPr>
          <a:xfrm>
            <a:off x="1916794" y="4868931"/>
            <a:ext cx="82143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i="1" dirty="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After reading the instruction below, please, </a:t>
            </a:r>
            <a:r>
              <a:rPr lang="en-GB" sz="32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delete</a:t>
            </a:r>
            <a:r>
              <a:rPr lang="en-GB" sz="3200" b="1" i="1" dirty="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first two slides with instructions.</a:t>
            </a:r>
          </a:p>
        </p:txBody>
      </p:sp>
    </p:spTree>
    <p:extLst>
      <p:ext uri="{BB962C8B-B14F-4D97-AF65-F5344CB8AC3E}">
        <p14:creationId xmlns:p14="http://schemas.microsoft.com/office/powerpoint/2010/main" val="3677568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jeZBesedilom 11">
            <a:extLst>
              <a:ext uri="{FF2B5EF4-FFF2-40B4-BE49-F238E27FC236}">
                <a16:creationId xmlns:a16="http://schemas.microsoft.com/office/drawing/2014/main" id="{66000405-C202-A544-8BA9-118B65E4DC0F}"/>
              </a:ext>
            </a:extLst>
          </p:cNvPr>
          <p:cNvSpPr txBox="1"/>
          <p:nvPr/>
        </p:nvSpPr>
        <p:spPr>
          <a:xfrm>
            <a:off x="1374951" y="55919"/>
            <a:ext cx="6704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GUIDELINES</a:t>
            </a:r>
          </a:p>
        </p:txBody>
      </p:sp>
      <p:sp>
        <p:nvSpPr>
          <p:cNvPr id="9" name="PoljeZBesedilom 2">
            <a:extLst>
              <a:ext uri="{FF2B5EF4-FFF2-40B4-BE49-F238E27FC236}">
                <a16:creationId xmlns:a16="http://schemas.microsoft.com/office/drawing/2014/main" id="{7B028777-79F4-C047-84EA-CEC3F397F3B2}"/>
              </a:ext>
            </a:extLst>
          </p:cNvPr>
          <p:cNvSpPr txBox="1"/>
          <p:nvPr/>
        </p:nvSpPr>
        <p:spPr>
          <a:xfrm>
            <a:off x="1443258" y="1084477"/>
            <a:ext cx="102915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 the next four slides you will find a template for your online presentation.</a:t>
            </a:r>
          </a:p>
          <a:p>
            <a:endParaRPr lang="en-GB" sz="24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2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design of the slides</a:t>
            </a:r>
            <a:r>
              <a:rPr lang="en-GB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including font style, square bullet-points, line spacing, backgrounds and colours is mandatory. </a:t>
            </a:r>
            <a:r>
              <a:rPr lang="en-GB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NOT CHANGE THE TITLE OF THE SLIDES! (use Slovene </a:t>
            </a:r>
            <a:r>
              <a:rPr lang="en-GB" sz="2400" b="1" u="sng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</a:t>
            </a:r>
            <a:r>
              <a:rPr lang="en-GB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English titles)</a:t>
            </a:r>
          </a:p>
          <a:p>
            <a:endParaRPr lang="en-GB" sz="24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2400" b="1" dirty="0">
                <a:solidFill>
                  <a:srgbClr val="C00000"/>
                </a:solidFill>
              </a:rPr>
              <a:t>PRESENTATION SHOULD BE SAVED AS:</a:t>
            </a:r>
          </a:p>
          <a:p>
            <a:r>
              <a:rPr lang="en-GB" sz="2400" dirty="0" err="1">
                <a:solidFill>
                  <a:srgbClr val="C00000"/>
                </a:solidFill>
              </a:rPr>
              <a:t>NAME_LASTNAME_YOUNGMINDS_presentation.pptx</a:t>
            </a:r>
            <a:endParaRPr lang="en-GB" sz="2400" dirty="0">
              <a:solidFill>
                <a:srgbClr val="C00000"/>
              </a:solidFill>
            </a:endParaRPr>
          </a:p>
          <a:p>
            <a:endParaRPr lang="en-GB" sz="24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24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 text in italic are guidelines for design.</a:t>
            </a:r>
          </a:p>
          <a:p>
            <a:r>
              <a:rPr lang="en-GB" sz="24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After reading the instruction above, please, delete this slide.</a:t>
            </a:r>
          </a:p>
          <a:p>
            <a:endParaRPr lang="en-GB" sz="24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2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MUST SUBMIT YOUR PPTX VIA OUR </a:t>
            </a:r>
            <a:r>
              <a:rPr lang="en-GB" sz="2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ONLINE FORM</a:t>
            </a:r>
            <a:r>
              <a:rPr lang="en-GB" sz="2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2894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58">
            <a:extLst>
              <a:ext uri="{FF2B5EF4-FFF2-40B4-BE49-F238E27FC236}">
                <a16:creationId xmlns:a16="http://schemas.microsoft.com/office/drawing/2014/main" id="{D48FF21B-8FE1-6BA1-6A9C-D34759A1741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rcRect l="12335" t="12712" r="11432" b="11657"/>
          <a:stretch/>
        </p:blipFill>
        <p:spPr>
          <a:xfrm>
            <a:off x="814361" y="429156"/>
            <a:ext cx="729640" cy="723872"/>
          </a:xfrm>
          <a:prstGeom prst="rect">
            <a:avLst/>
          </a:prstGeom>
        </p:spPr>
      </p:pic>
      <p:sp>
        <p:nvSpPr>
          <p:cNvPr id="12" name="PoljeZBesedilom 11"/>
          <p:cNvSpPr txBox="1"/>
          <p:nvPr/>
        </p:nvSpPr>
        <p:spPr>
          <a:xfrm>
            <a:off x="2162292" y="1854049"/>
            <a:ext cx="75353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4000" b="1" dirty="0">
                <a:solidFill>
                  <a:srgbClr val="29438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 of your presentation; Verdana, Blue, suggested size: 40</a:t>
            </a:r>
          </a:p>
        </p:txBody>
      </p:sp>
      <p:sp>
        <p:nvSpPr>
          <p:cNvPr id="13" name="PoljeZBesedilom 12"/>
          <p:cNvSpPr txBox="1"/>
          <p:nvPr/>
        </p:nvSpPr>
        <p:spPr>
          <a:xfrm>
            <a:off x="374682" y="4349705"/>
            <a:ext cx="74602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500" b="1" dirty="0">
                <a:solidFill>
                  <a:srgbClr val="7C7B7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Presenters First and Last name, Verdana, Grey, suggested size 25</a:t>
            </a:r>
          </a:p>
        </p:txBody>
      </p:sp>
      <p:sp>
        <p:nvSpPr>
          <p:cNvPr id="14" name="PoljeZBesedilom 12">
            <a:extLst>
              <a:ext uri="{FF2B5EF4-FFF2-40B4-BE49-F238E27FC236}">
                <a16:creationId xmlns:a16="http://schemas.microsoft.com/office/drawing/2014/main" id="{E711526F-5F2C-9346-955E-BF216818599C}"/>
              </a:ext>
            </a:extLst>
          </p:cNvPr>
          <p:cNvSpPr txBox="1"/>
          <p:nvPr/>
        </p:nvSpPr>
        <p:spPr>
          <a:xfrm>
            <a:off x="374681" y="5375424"/>
            <a:ext cx="7460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dirty="0">
                <a:solidFill>
                  <a:srgbClr val="7C7B7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Mentor and other authors. </a:t>
            </a:r>
            <a:r>
              <a:rPr lang="sl-SI" sz="2000" i="1" dirty="0">
                <a:solidFill>
                  <a:srgbClr val="7C7B7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Mentor </a:t>
            </a:r>
            <a:r>
              <a:rPr lang="sl-SI" sz="2000" b="1" i="1" dirty="0">
                <a:solidFill>
                  <a:srgbClr val="7C7B7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should be listed</a:t>
            </a:r>
            <a:r>
              <a:rPr lang="sl-SI" sz="2000" i="1" dirty="0">
                <a:solidFill>
                  <a:srgbClr val="7C7B7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E0684CD-D3C5-0E33-BC1F-9726B08A6AD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rot="6501001">
            <a:off x="9633068" y="-464637"/>
            <a:ext cx="3184084" cy="2736322"/>
            <a:chOff x="8047458" y="-70306"/>
            <a:chExt cx="3184084" cy="2736322"/>
          </a:xfrm>
        </p:grpSpPr>
        <p:grpSp>
          <p:nvGrpSpPr>
            <p:cNvPr id="16" name="Group 14">
              <a:extLst>
                <a:ext uri="{FF2B5EF4-FFF2-40B4-BE49-F238E27FC236}">
                  <a16:creationId xmlns:a16="http://schemas.microsoft.com/office/drawing/2014/main" id="{A9FBCFE5-DFA3-75F7-DCAE-38A60C53AE48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 rot="1899051">
              <a:off x="8047458" y="-70306"/>
              <a:ext cx="3184084" cy="2736322"/>
              <a:chOff x="0" y="0"/>
              <a:chExt cx="812800" cy="698500"/>
            </a:xfrm>
          </p:grpSpPr>
          <p:sp>
            <p:nvSpPr>
              <p:cNvPr id="17" name="Freeform 15">
                <a:extLst>
                  <a:ext uri="{FF2B5EF4-FFF2-40B4-BE49-F238E27FC236}">
                    <a16:creationId xmlns:a16="http://schemas.microsoft.com/office/drawing/2014/main" id="{684E4E28-F619-5100-B0FD-964A2D9B7378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8404" y="0"/>
                <a:ext cx="795992" cy="698500"/>
              </a:xfrm>
              <a:custGeom>
                <a:avLst/>
                <a:gdLst/>
                <a:ahLst/>
                <a:cxnLst/>
                <a:rect l="l" t="t" r="r" b="b"/>
                <a:pathLst>
                  <a:path w="795992" h="698500">
                    <a:moveTo>
                      <a:pt x="782386" y="387079"/>
                    </a:moveTo>
                    <a:lnTo>
                      <a:pt x="623206" y="660671"/>
                    </a:lnTo>
                    <a:cubicBezTo>
                      <a:pt x="609579" y="684092"/>
                      <a:pt x="584526" y="698500"/>
                      <a:pt x="557430" y="698500"/>
                    </a:cubicBezTo>
                    <a:lnTo>
                      <a:pt x="238562" y="698500"/>
                    </a:lnTo>
                    <a:cubicBezTo>
                      <a:pt x="211466" y="698500"/>
                      <a:pt x="186413" y="684092"/>
                      <a:pt x="172786" y="660671"/>
                    </a:cubicBezTo>
                    <a:lnTo>
                      <a:pt x="13606" y="387079"/>
                    </a:lnTo>
                    <a:cubicBezTo>
                      <a:pt x="0" y="363695"/>
                      <a:pt x="0" y="334805"/>
                      <a:pt x="13606" y="311421"/>
                    </a:cubicBezTo>
                    <a:lnTo>
                      <a:pt x="172786" y="37829"/>
                    </a:lnTo>
                    <a:cubicBezTo>
                      <a:pt x="186413" y="14408"/>
                      <a:pt x="211466" y="0"/>
                      <a:pt x="238562" y="0"/>
                    </a:cubicBezTo>
                    <a:lnTo>
                      <a:pt x="557430" y="0"/>
                    </a:lnTo>
                    <a:cubicBezTo>
                      <a:pt x="584526" y="0"/>
                      <a:pt x="609579" y="14408"/>
                      <a:pt x="623206" y="37829"/>
                    </a:cubicBezTo>
                    <a:lnTo>
                      <a:pt x="782386" y="311421"/>
                    </a:lnTo>
                    <a:cubicBezTo>
                      <a:pt x="795992" y="334805"/>
                      <a:pt x="795992" y="363695"/>
                      <a:pt x="782386" y="38707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468BC4">
                      <a:alpha val="82500"/>
                    </a:srgbClr>
                  </a:gs>
                  <a:gs pos="100000">
                    <a:srgbClr val="80E5E6">
                      <a:alpha val="825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18" name="TextBox 16">
                <a:extLst>
                  <a:ext uri="{FF2B5EF4-FFF2-40B4-BE49-F238E27FC236}">
                    <a16:creationId xmlns:a16="http://schemas.microsoft.com/office/drawing/2014/main" id="{48AF5926-3560-EC87-D6D3-C9591E74D85E}"/>
                  </a:ext>
                </a:extLst>
              </p:cNvPr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4300" y="-28575"/>
                <a:ext cx="584200" cy="7270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540"/>
                  </a:lnSpc>
                </a:pPr>
                <a:endParaRPr/>
              </a:p>
            </p:txBody>
          </p:sp>
        </p:grp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3FB945CF-6483-BB23-D007-94852C05665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660082">
              <a:off x="9468997" y="160822"/>
              <a:ext cx="851160" cy="864122"/>
            </a:xfrm>
            <a:custGeom>
              <a:avLst/>
              <a:gdLst/>
              <a:ahLst/>
              <a:cxnLst/>
              <a:rect l="l" t="t" r="r" b="b"/>
              <a:pathLst>
                <a:path w="851160" h="864122">
                  <a:moveTo>
                    <a:pt x="0" y="0"/>
                  </a:moveTo>
                  <a:lnTo>
                    <a:pt x="851160" y="0"/>
                  </a:lnTo>
                  <a:lnTo>
                    <a:pt x="851160" y="864122"/>
                  </a:lnTo>
                  <a:lnTo>
                    <a:pt x="0" y="86412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alphaModFix amt="29000"/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1E2A482C-DF1B-BA03-9204-2FAEBBE6A25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708871" y="1418219"/>
              <a:ext cx="1034836" cy="1034836"/>
            </a:xfrm>
            <a:custGeom>
              <a:avLst/>
              <a:gdLst/>
              <a:ahLst/>
              <a:cxnLst/>
              <a:rect l="l" t="t" r="r" b="b"/>
              <a:pathLst>
                <a:path w="1034836" h="1034836">
                  <a:moveTo>
                    <a:pt x="0" y="0"/>
                  </a:moveTo>
                  <a:lnTo>
                    <a:pt x="1034836" y="0"/>
                  </a:lnTo>
                  <a:lnTo>
                    <a:pt x="1034836" y="1034836"/>
                  </a:lnTo>
                  <a:lnTo>
                    <a:pt x="0" y="10348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alphaModFix amt="26000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21" name="Freeform 32">
              <a:extLst>
                <a:ext uri="{FF2B5EF4-FFF2-40B4-BE49-F238E27FC236}">
                  <a16:creationId xmlns:a16="http://schemas.microsoft.com/office/drawing/2014/main" id="{CDEA2F06-E168-E239-1D18-6AF2B899691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1969514">
              <a:off x="10067732" y="1244956"/>
              <a:ext cx="776304" cy="776304"/>
            </a:xfrm>
            <a:custGeom>
              <a:avLst/>
              <a:gdLst/>
              <a:ahLst/>
              <a:cxnLst/>
              <a:rect l="l" t="t" r="r" b="b"/>
              <a:pathLst>
                <a:path w="776304" h="776304">
                  <a:moveTo>
                    <a:pt x="0" y="0"/>
                  </a:moveTo>
                  <a:lnTo>
                    <a:pt x="776304" y="0"/>
                  </a:lnTo>
                  <a:lnTo>
                    <a:pt x="776304" y="776304"/>
                  </a:lnTo>
                  <a:lnTo>
                    <a:pt x="0" y="776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alphaModFix amt="36000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EDE7378-FB8E-6D31-DD6C-A12CA7030E9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rot="3073019">
            <a:off x="9716797" y="2960858"/>
            <a:ext cx="2939937" cy="2671853"/>
            <a:chOff x="8420753" y="2668664"/>
            <a:chExt cx="2779962" cy="2567824"/>
          </a:xfrm>
        </p:grpSpPr>
        <p:grpSp>
          <p:nvGrpSpPr>
            <p:cNvPr id="23" name="Group 11">
              <a:extLst>
                <a:ext uri="{FF2B5EF4-FFF2-40B4-BE49-F238E27FC236}">
                  <a16:creationId xmlns:a16="http://schemas.microsoft.com/office/drawing/2014/main" id="{EC209C8F-1F80-5A6C-C8B9-59E5B6B028D6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 rot="1233805">
              <a:off x="8420753" y="2804021"/>
              <a:ext cx="2779962" cy="2432467"/>
              <a:chOff x="0" y="0"/>
              <a:chExt cx="812800" cy="711200"/>
            </a:xfrm>
          </p:grpSpPr>
          <p:sp>
            <p:nvSpPr>
              <p:cNvPr id="24" name="Freeform 12">
                <a:extLst>
                  <a:ext uri="{FF2B5EF4-FFF2-40B4-BE49-F238E27FC236}">
                    <a16:creationId xmlns:a16="http://schemas.microsoft.com/office/drawing/2014/main" id="{9E1D7972-BE6D-D899-2E44-6FCC9DC69DA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8493" y="0"/>
                <a:ext cx="755815" cy="669180"/>
              </a:xfrm>
              <a:custGeom>
                <a:avLst/>
                <a:gdLst/>
                <a:ahLst/>
                <a:cxnLst/>
                <a:rect l="l" t="t" r="r" b="b"/>
                <a:pathLst>
                  <a:path w="755815" h="669180">
                    <a:moveTo>
                      <a:pt x="413831" y="648333"/>
                    </a:moveTo>
                    <a:lnTo>
                      <a:pt x="748383" y="62867"/>
                    </a:lnTo>
                    <a:cubicBezTo>
                      <a:pt x="755814" y="49862"/>
                      <a:pt x="755761" y="33884"/>
                      <a:pt x="748243" y="20929"/>
                    </a:cubicBezTo>
                    <a:cubicBezTo>
                      <a:pt x="740725" y="7974"/>
                      <a:pt x="726878" y="0"/>
                      <a:pt x="711900" y="0"/>
                    </a:cubicBezTo>
                    <a:lnTo>
                      <a:pt x="43914" y="0"/>
                    </a:lnTo>
                    <a:cubicBezTo>
                      <a:pt x="28936" y="0"/>
                      <a:pt x="15089" y="7974"/>
                      <a:pt x="7571" y="20929"/>
                    </a:cubicBezTo>
                    <a:cubicBezTo>
                      <a:pt x="53" y="33884"/>
                      <a:pt x="0" y="49862"/>
                      <a:pt x="7431" y="62867"/>
                    </a:cubicBezTo>
                    <a:lnTo>
                      <a:pt x="341983" y="648333"/>
                    </a:lnTo>
                    <a:cubicBezTo>
                      <a:pt x="349349" y="661224"/>
                      <a:pt x="363059" y="669180"/>
                      <a:pt x="377907" y="669180"/>
                    </a:cubicBezTo>
                    <a:cubicBezTo>
                      <a:pt x="392755" y="669180"/>
                      <a:pt x="406465" y="661224"/>
                      <a:pt x="413831" y="648333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A5E8D3">
                      <a:alpha val="100000"/>
                    </a:srgbClr>
                  </a:gs>
                  <a:gs pos="100000">
                    <a:srgbClr val="76B1B9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25" name="TextBox 13">
                <a:extLst>
                  <a:ext uri="{FF2B5EF4-FFF2-40B4-BE49-F238E27FC236}">
                    <a16:creationId xmlns:a16="http://schemas.microsoft.com/office/drawing/2014/main" id="{AD78EE76-0900-84B3-6BFF-A35ACE534FF0}"/>
                  </a:ext>
                </a:extLst>
              </p:cNvPr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27000" y="22225"/>
                <a:ext cx="558800" cy="3587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540"/>
                  </a:lnSpc>
                </a:pPr>
                <a:endParaRPr/>
              </a:p>
            </p:txBody>
          </p:sp>
        </p:grp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8C7CD237-55BC-12D4-45A4-262627F52A0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2494895">
              <a:off x="9573787" y="4067563"/>
              <a:ext cx="366463" cy="656345"/>
            </a:xfrm>
            <a:custGeom>
              <a:avLst/>
              <a:gdLst/>
              <a:ahLst/>
              <a:cxnLst/>
              <a:rect l="l" t="t" r="r" b="b"/>
              <a:pathLst>
                <a:path w="366463" h="656345">
                  <a:moveTo>
                    <a:pt x="0" y="0"/>
                  </a:moveTo>
                  <a:lnTo>
                    <a:pt x="366464" y="0"/>
                  </a:lnTo>
                  <a:lnTo>
                    <a:pt x="366464" y="656346"/>
                  </a:lnTo>
                  <a:lnTo>
                    <a:pt x="0" y="65634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alphaModFix amt="35000"/>
              </a:blip>
              <a:stretch>
                <a:fillRect r="-79102"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AEBBDCF0-593B-CDA8-6D6E-A0B0E8B68C6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132257" y="2668664"/>
              <a:ext cx="539797" cy="539797"/>
            </a:xfrm>
            <a:custGeom>
              <a:avLst/>
              <a:gdLst/>
              <a:ahLst/>
              <a:cxnLst/>
              <a:rect l="l" t="t" r="r" b="b"/>
              <a:pathLst>
                <a:path w="539797" h="539797">
                  <a:moveTo>
                    <a:pt x="0" y="0"/>
                  </a:moveTo>
                  <a:lnTo>
                    <a:pt x="539798" y="0"/>
                  </a:lnTo>
                  <a:lnTo>
                    <a:pt x="539798" y="539797"/>
                  </a:lnTo>
                  <a:lnTo>
                    <a:pt x="0" y="53979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alphaModFix amt="30000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FFB2E467-55B4-50AD-396C-5694C9B966D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171318" y="3035703"/>
              <a:ext cx="588071" cy="588071"/>
            </a:xfrm>
            <a:custGeom>
              <a:avLst/>
              <a:gdLst/>
              <a:ahLst/>
              <a:cxnLst/>
              <a:rect l="l" t="t" r="r" b="b"/>
              <a:pathLst>
                <a:path w="588071" h="588071">
                  <a:moveTo>
                    <a:pt x="0" y="0"/>
                  </a:moveTo>
                  <a:lnTo>
                    <a:pt x="588071" y="0"/>
                  </a:lnTo>
                  <a:lnTo>
                    <a:pt x="588071" y="588070"/>
                  </a:lnTo>
                  <a:lnTo>
                    <a:pt x="0" y="5880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E251F5BE-9A87-0D74-CEDC-D96E9CB709A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1117247">
              <a:off x="9861401" y="2963782"/>
              <a:ext cx="379587" cy="379587"/>
            </a:xfrm>
            <a:custGeom>
              <a:avLst/>
              <a:gdLst/>
              <a:ahLst/>
              <a:cxnLst/>
              <a:rect l="l" t="t" r="r" b="b"/>
              <a:pathLst>
                <a:path w="379587" h="379587">
                  <a:moveTo>
                    <a:pt x="0" y="0"/>
                  </a:moveTo>
                  <a:lnTo>
                    <a:pt x="379586" y="0"/>
                  </a:lnTo>
                  <a:lnTo>
                    <a:pt x="379586" y="379587"/>
                  </a:lnTo>
                  <a:lnTo>
                    <a:pt x="0" y="37958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396F271C-01E8-67D5-E6CF-24D5DF80965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1117247">
              <a:off x="10089611" y="3573913"/>
              <a:ext cx="379587" cy="379587"/>
            </a:xfrm>
            <a:custGeom>
              <a:avLst/>
              <a:gdLst/>
              <a:ahLst/>
              <a:cxnLst/>
              <a:rect l="l" t="t" r="r" b="b"/>
              <a:pathLst>
                <a:path w="379587" h="379587">
                  <a:moveTo>
                    <a:pt x="0" y="0"/>
                  </a:moveTo>
                  <a:lnTo>
                    <a:pt x="379587" y="0"/>
                  </a:lnTo>
                  <a:lnTo>
                    <a:pt x="379587" y="379586"/>
                  </a:lnTo>
                  <a:lnTo>
                    <a:pt x="0" y="379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465F2C6-5874-7EC0-3FE0-0C9D8A9496E5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rot="17354128">
            <a:off x="7568833" y="4903151"/>
            <a:ext cx="3008590" cy="3008590"/>
            <a:chOff x="-952593" y="4231942"/>
            <a:chExt cx="3008590" cy="3008590"/>
          </a:xfrm>
        </p:grpSpPr>
        <p:grpSp>
          <p:nvGrpSpPr>
            <p:cNvPr id="32" name="Group 4">
              <a:extLst>
                <a:ext uri="{FF2B5EF4-FFF2-40B4-BE49-F238E27FC236}">
                  <a16:creationId xmlns:a16="http://schemas.microsoft.com/office/drawing/2014/main" id="{2BAB9432-1866-958A-5B93-57CA6F325D30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 rot="-9286296">
              <a:off x="-952593" y="4231942"/>
              <a:ext cx="3008590" cy="3008590"/>
              <a:chOff x="0" y="0"/>
              <a:chExt cx="812800" cy="812800"/>
            </a:xfrm>
          </p:grpSpPr>
          <p:sp>
            <p:nvSpPr>
              <p:cNvPr id="33" name="Freeform 5">
                <a:extLst>
                  <a:ext uri="{FF2B5EF4-FFF2-40B4-BE49-F238E27FC236}">
                    <a16:creationId xmlns:a16="http://schemas.microsoft.com/office/drawing/2014/main" id="{06290813-D453-C874-B9D0-2E3AF4C20579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587412" y="12737"/>
                    </a:moveTo>
                    <a:lnTo>
                      <a:pt x="800063" y="225388"/>
                    </a:lnTo>
                    <a:cubicBezTo>
                      <a:pt x="808218" y="233543"/>
                      <a:pt x="812800" y="244604"/>
                      <a:pt x="812800" y="256138"/>
                    </a:cubicBezTo>
                    <a:lnTo>
                      <a:pt x="812800" y="556662"/>
                    </a:lnTo>
                    <a:cubicBezTo>
                      <a:pt x="812800" y="568196"/>
                      <a:pt x="808218" y="579257"/>
                      <a:pt x="800063" y="587412"/>
                    </a:cubicBezTo>
                    <a:lnTo>
                      <a:pt x="587412" y="800063"/>
                    </a:lnTo>
                    <a:cubicBezTo>
                      <a:pt x="579257" y="808218"/>
                      <a:pt x="568196" y="812800"/>
                      <a:pt x="556662" y="812800"/>
                    </a:cubicBezTo>
                    <a:lnTo>
                      <a:pt x="256138" y="812800"/>
                    </a:lnTo>
                    <a:cubicBezTo>
                      <a:pt x="244604" y="812800"/>
                      <a:pt x="233543" y="808218"/>
                      <a:pt x="225388" y="800063"/>
                    </a:cubicBezTo>
                    <a:lnTo>
                      <a:pt x="12737" y="587412"/>
                    </a:lnTo>
                    <a:cubicBezTo>
                      <a:pt x="4582" y="579257"/>
                      <a:pt x="0" y="568196"/>
                      <a:pt x="0" y="556662"/>
                    </a:cubicBezTo>
                    <a:lnTo>
                      <a:pt x="0" y="256138"/>
                    </a:lnTo>
                    <a:cubicBezTo>
                      <a:pt x="0" y="244604"/>
                      <a:pt x="4582" y="233543"/>
                      <a:pt x="12737" y="225388"/>
                    </a:cubicBezTo>
                    <a:lnTo>
                      <a:pt x="225388" y="12737"/>
                    </a:lnTo>
                    <a:cubicBezTo>
                      <a:pt x="233543" y="4582"/>
                      <a:pt x="244604" y="0"/>
                      <a:pt x="256138" y="0"/>
                    </a:cubicBezTo>
                    <a:lnTo>
                      <a:pt x="556662" y="0"/>
                    </a:lnTo>
                    <a:cubicBezTo>
                      <a:pt x="568196" y="0"/>
                      <a:pt x="579257" y="4582"/>
                      <a:pt x="587412" y="1273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665">
                      <a:alpha val="79500"/>
                    </a:srgbClr>
                  </a:gs>
                  <a:gs pos="100000">
                    <a:srgbClr val="E6902B">
                      <a:alpha val="855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34" name="TextBox 6">
                <a:extLst>
                  <a:ext uri="{FF2B5EF4-FFF2-40B4-BE49-F238E27FC236}">
                    <a16:creationId xmlns:a16="http://schemas.microsoft.com/office/drawing/2014/main" id="{E6C335D3-01AA-58C0-EA26-4EF26704D8A7}"/>
                  </a:ext>
                </a:extLst>
              </p:cNvPr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63500" y="34925"/>
                <a:ext cx="685800" cy="7143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540"/>
                  </a:lnSpc>
                </a:pPr>
                <a:endParaRPr/>
              </a:p>
            </p:txBody>
          </p:sp>
        </p:grpSp>
        <p:sp>
          <p:nvSpPr>
            <p:cNvPr id="35" name="Freeform 22">
              <a:extLst>
                <a:ext uri="{FF2B5EF4-FFF2-40B4-BE49-F238E27FC236}">
                  <a16:creationId xmlns:a16="http://schemas.microsoft.com/office/drawing/2014/main" id="{5B3F83DD-B07C-39E5-813F-C926C7C8F6A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72745" y="5695373"/>
              <a:ext cx="1250137" cy="1232249"/>
            </a:xfrm>
            <a:custGeom>
              <a:avLst/>
              <a:gdLst/>
              <a:ahLst/>
              <a:cxnLst/>
              <a:rect l="l" t="t" r="r" b="b"/>
              <a:pathLst>
                <a:path w="1034836" h="1034836">
                  <a:moveTo>
                    <a:pt x="0" y="0"/>
                  </a:moveTo>
                  <a:lnTo>
                    <a:pt x="1034836" y="0"/>
                  </a:lnTo>
                  <a:lnTo>
                    <a:pt x="1034836" y="1034836"/>
                  </a:lnTo>
                  <a:lnTo>
                    <a:pt x="0" y="10348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alphaModFix amt="26000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D5AF8804-F93C-9CBC-97D9-211F1C7EEEE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01902" y="4450314"/>
              <a:ext cx="671262" cy="671262"/>
            </a:xfrm>
            <a:custGeom>
              <a:avLst/>
              <a:gdLst/>
              <a:ahLst/>
              <a:cxnLst/>
              <a:rect l="l" t="t" r="r" b="b"/>
              <a:pathLst>
                <a:path w="671262" h="671262">
                  <a:moveTo>
                    <a:pt x="0" y="0"/>
                  </a:moveTo>
                  <a:lnTo>
                    <a:pt x="671262" y="0"/>
                  </a:lnTo>
                  <a:lnTo>
                    <a:pt x="671262" y="671262"/>
                  </a:lnTo>
                  <a:lnTo>
                    <a:pt x="0" y="6712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696AB519-C2D3-325C-A8CF-0529EA862B9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1117247">
              <a:off x="-151858" y="4368220"/>
              <a:ext cx="433285" cy="433285"/>
            </a:xfrm>
            <a:custGeom>
              <a:avLst/>
              <a:gdLst/>
              <a:ahLst/>
              <a:cxnLst/>
              <a:rect l="l" t="t" r="r" b="b"/>
              <a:pathLst>
                <a:path w="433285" h="433285">
                  <a:moveTo>
                    <a:pt x="0" y="0"/>
                  </a:moveTo>
                  <a:lnTo>
                    <a:pt x="433284" y="0"/>
                  </a:lnTo>
                  <a:lnTo>
                    <a:pt x="433284" y="433284"/>
                  </a:lnTo>
                  <a:lnTo>
                    <a:pt x="0" y="4332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8534882D-02A8-21AB-3C14-4B6ED79A16A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1117247">
              <a:off x="151725" y="5056268"/>
              <a:ext cx="375070" cy="375070"/>
            </a:xfrm>
            <a:custGeom>
              <a:avLst/>
              <a:gdLst/>
              <a:ahLst/>
              <a:cxnLst/>
              <a:rect l="l" t="t" r="r" b="b"/>
              <a:pathLst>
                <a:path w="375070" h="375070">
                  <a:moveTo>
                    <a:pt x="0" y="0"/>
                  </a:moveTo>
                  <a:lnTo>
                    <a:pt x="375070" y="0"/>
                  </a:lnTo>
                  <a:lnTo>
                    <a:pt x="375070" y="375070"/>
                  </a:lnTo>
                  <a:lnTo>
                    <a:pt x="0" y="3750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4DF96421-B25B-8C35-E4C8-2C571A4AE70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1117247">
              <a:off x="793255" y="4344733"/>
              <a:ext cx="498057" cy="498057"/>
            </a:xfrm>
            <a:custGeom>
              <a:avLst/>
              <a:gdLst/>
              <a:ahLst/>
              <a:cxnLst/>
              <a:rect l="l" t="t" r="r" b="b"/>
              <a:pathLst>
                <a:path w="498057" h="498057">
                  <a:moveTo>
                    <a:pt x="0" y="0"/>
                  </a:moveTo>
                  <a:lnTo>
                    <a:pt x="498058" y="0"/>
                  </a:lnTo>
                  <a:lnTo>
                    <a:pt x="498058" y="498057"/>
                  </a:lnTo>
                  <a:lnTo>
                    <a:pt x="0" y="49805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B499A8EE-B440-3878-E129-C0C0A1FD004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306863" y="-282103"/>
            <a:ext cx="2971743" cy="1659259"/>
            <a:chOff x="1914557" y="-469278"/>
            <a:chExt cx="2971743" cy="1659259"/>
          </a:xfrm>
        </p:grpSpPr>
        <p:sp>
          <p:nvSpPr>
            <p:cNvPr id="42" name="Freeform 2">
              <a:extLst>
                <a:ext uri="{FF2B5EF4-FFF2-40B4-BE49-F238E27FC236}">
                  <a16:creationId xmlns:a16="http://schemas.microsoft.com/office/drawing/2014/main" id="{1ABBC648-3B82-C9B0-C2D7-91DF2718853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762834" y="80723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70"/>
                  </a:lnTo>
                  <a:lnTo>
                    <a:pt x="0" y="11062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>
                <a:alphaModFix amt="40000"/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43" name="Freeform 8">
              <a:extLst>
                <a:ext uri="{FF2B5EF4-FFF2-40B4-BE49-F238E27FC236}">
                  <a16:creationId xmlns:a16="http://schemas.microsoft.com/office/drawing/2014/main" id="{584CF84F-F53D-480F-69DB-0E6588E7643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914557" y="-464577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69"/>
                  </a:lnTo>
                  <a:lnTo>
                    <a:pt x="0" y="110626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>
                <a:alphaModFix amt="40000"/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44" name="Freeform 9">
              <a:extLst>
                <a:ext uri="{FF2B5EF4-FFF2-40B4-BE49-F238E27FC236}">
                  <a16:creationId xmlns:a16="http://schemas.microsoft.com/office/drawing/2014/main" id="{8BA141AB-32BC-A389-0532-03F72E72D43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608047" y="-469278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70"/>
                  </a:lnTo>
                  <a:lnTo>
                    <a:pt x="0" y="11062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5">
                <a:alphaModFix amt="40000"/>
                <a:extLs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45" name="Freeform 10">
              <a:extLst>
                <a:ext uri="{FF2B5EF4-FFF2-40B4-BE49-F238E27FC236}">
                  <a16:creationId xmlns:a16="http://schemas.microsoft.com/office/drawing/2014/main" id="{CA908628-4805-B9F4-2A2F-CD2802967E4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762834" y="80723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70"/>
                  </a:lnTo>
                  <a:lnTo>
                    <a:pt x="0" y="11062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>
                <a:alphaModFix amt="40000"/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9FE4FC95-1238-FB7A-4D1E-DD3A1D72A17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516549" y="714983"/>
              <a:ext cx="233464" cy="9241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I"/>
            </a:p>
          </p:txBody>
        </p:sp>
        <p:sp>
          <p:nvSpPr>
            <p:cNvPr id="47" name="Freeform 10">
              <a:extLst>
                <a:ext uri="{FF2B5EF4-FFF2-40B4-BE49-F238E27FC236}">
                  <a16:creationId xmlns:a16="http://schemas.microsoft.com/office/drawing/2014/main" id="{742DF03B-3050-9CEE-3154-70F5708F6A4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760246" y="83711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70"/>
                  </a:lnTo>
                  <a:lnTo>
                    <a:pt x="0" y="110627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11">
                <a:alphaModFix amt="0"/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rcRect/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</p:grpSp>
    </p:spTree>
    <p:extLst>
      <p:ext uri="{BB962C8B-B14F-4D97-AF65-F5344CB8AC3E}">
        <p14:creationId xmlns:p14="http://schemas.microsoft.com/office/powerpoint/2010/main" val="2781565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jeZBesedilom 11"/>
          <p:cNvSpPr txBox="1"/>
          <p:nvPr/>
        </p:nvSpPr>
        <p:spPr>
          <a:xfrm>
            <a:off x="1374950" y="360717"/>
            <a:ext cx="95541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400" b="1" dirty="0">
                <a:solidFill>
                  <a:srgbClr val="29438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AIM AND SCOPE 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1240058" y="1389275"/>
            <a:ext cx="955418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slide should be an introduction to what you do, but please, do not present the theoretical background of your 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present the AIM, SCOPE, METHODS,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ask yourself three golden questions: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WHAT?, WHY?, HOW?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can always omit the text and include only graphics in your slides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you use both text and graphics keep in mind the size ratio between them.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only the material you own or you are allowed to use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you cite something, do this on the slide where a certain reference is used, like this</a:t>
            </a:r>
            <a:r>
              <a:rPr lang="en-GB" sz="24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</a:p>
          <a:p>
            <a:endParaRPr lang="en-GB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2400" i="1" dirty="0">
              <a:solidFill>
                <a:srgbClr val="2121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9471360-6A5E-134F-8D52-8C1038DCC893}"/>
              </a:ext>
            </a:extLst>
          </p:cNvPr>
          <p:cNvSpPr/>
          <p:nvPr/>
        </p:nvSpPr>
        <p:spPr>
          <a:xfrm>
            <a:off x="56043" y="6499931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4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</a:t>
            </a:r>
            <a:r>
              <a:rPr lang="en-GB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F. Last, et al., </a:t>
            </a:r>
            <a:r>
              <a:rPr lang="en-GB" sz="1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Sci.</a:t>
            </a:r>
            <a:r>
              <a:rPr lang="en-GB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GB" sz="1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XX</a:t>
            </a:r>
            <a:r>
              <a:rPr lang="en-GB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2021. </a:t>
            </a:r>
            <a:r>
              <a:rPr lang="en-GB" sz="1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(delete this section if not used)</a:t>
            </a:r>
            <a:r>
              <a:rPr lang="en-GB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96237BB-3773-464F-9C71-6A7FAD61391E}"/>
              </a:ext>
            </a:extLst>
          </p:cNvPr>
          <p:cNvCxnSpPr>
            <a:cxnSpLocks/>
          </p:cNvCxnSpPr>
          <p:nvPr/>
        </p:nvCxnSpPr>
        <p:spPr>
          <a:xfrm flipH="1">
            <a:off x="3981795" y="6227805"/>
            <a:ext cx="1257470" cy="32202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4A091D05-8379-D924-2524-F4D72C1055E7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0452116" y="-658730"/>
            <a:ext cx="2386294" cy="8116479"/>
            <a:chOff x="10384382" y="-658730"/>
            <a:chExt cx="2386294" cy="8116479"/>
          </a:xfrm>
        </p:grpSpPr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93BFED83-CF2E-25EB-8F17-BE9E2405E92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400000" flipH="1">
              <a:off x="11024053" y="6260360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69"/>
                  </a:lnTo>
                  <a:lnTo>
                    <a:pt x="0" y="110626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40000"/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AA826203-0F10-C8D4-9904-F874F1371E3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400000" flipH="1">
              <a:off x="11529196" y="1977742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69"/>
                  </a:lnTo>
                  <a:lnTo>
                    <a:pt x="0" y="110626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40000"/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B58F63E-4BE5-D485-719E-99E831C03A96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5"/>
            <a:srcRect l="12335" t="12712" r="11432" b="11657"/>
            <a:stretch/>
          </p:blipFill>
          <p:spPr>
            <a:xfrm>
              <a:off x="10384382" y="338551"/>
              <a:ext cx="932542" cy="925170"/>
            </a:xfrm>
            <a:prstGeom prst="rect">
              <a:avLst/>
            </a:prstGeom>
          </p:spPr>
        </p:pic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EF6AD602-8F99-CBA8-F6F7-018CA42F27BC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 rot="16200000">
              <a:off x="9599828" y="4286900"/>
              <a:ext cx="4682438" cy="1659259"/>
              <a:chOff x="1914557" y="-469278"/>
              <a:chExt cx="4682438" cy="1659259"/>
            </a:xfrm>
          </p:grpSpPr>
          <p:sp>
            <p:nvSpPr>
              <p:cNvPr id="28" name="Freeform 2">
                <a:extLst>
                  <a:ext uri="{FF2B5EF4-FFF2-40B4-BE49-F238E27FC236}">
                    <a16:creationId xmlns:a16="http://schemas.microsoft.com/office/drawing/2014/main" id="{861EB85A-3E0A-434F-2867-99C2B17CE9E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2834" y="80723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alphaModFix amt="4000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29" name="Freeform 8">
                <a:extLst>
                  <a:ext uri="{FF2B5EF4-FFF2-40B4-BE49-F238E27FC236}">
                    <a16:creationId xmlns:a16="http://schemas.microsoft.com/office/drawing/2014/main" id="{85A57590-533C-5E70-AFFB-6F80957ED9C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914557" y="-464577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69"/>
                    </a:lnTo>
                    <a:lnTo>
                      <a:pt x="0" y="110626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3">
                  <a:alphaModFix amt="40000"/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30" name="Freeform 9">
                <a:extLst>
                  <a:ext uri="{FF2B5EF4-FFF2-40B4-BE49-F238E27FC236}">
                    <a16:creationId xmlns:a16="http://schemas.microsoft.com/office/drawing/2014/main" id="{F993A66E-6685-3F7F-C0A0-7B98AFC84D2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608047" y="-469278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40000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31" name="Freeform 10">
                <a:extLst>
                  <a:ext uri="{FF2B5EF4-FFF2-40B4-BE49-F238E27FC236}">
                    <a16:creationId xmlns:a16="http://schemas.microsoft.com/office/drawing/2014/main" id="{D7F61211-FA19-9D7B-91CD-B56F1D1D1890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2834" y="80723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alphaModFix amt="4000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32" name="Freeform 10">
                <a:extLst>
                  <a:ext uri="{FF2B5EF4-FFF2-40B4-BE49-F238E27FC236}">
                    <a16:creationId xmlns:a16="http://schemas.microsoft.com/office/drawing/2014/main" id="{C7D655F8-25AB-E7E3-B210-B8E4F66FAAF8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0246" y="83711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1">
                <a:blip r:embed="rId6">
                  <a:alphaModFix amt="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rcRect/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0835A13C-D622-206C-3A65-3AF8402891C8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4465129" y="-467792"/>
                <a:ext cx="2131866" cy="1648881"/>
                <a:chOff x="119540" y="-467792"/>
                <a:chExt cx="2131866" cy="1648881"/>
              </a:xfrm>
            </p:grpSpPr>
            <p:grpSp>
              <p:nvGrpSpPr>
                <p:cNvPr id="34" name="Group 33">
                  <a:extLst>
                    <a:ext uri="{FF2B5EF4-FFF2-40B4-BE49-F238E27FC236}">
                      <a16:creationId xmlns:a16="http://schemas.microsoft.com/office/drawing/2014/main" id="{1859BB28-A796-BBEC-A51C-5E11AA0B155C}"/>
                    </a:ext>
                  </a:extLst>
                </p:cNvPr>
                <p:cNvGrpSpPr>
                  <a:grpSpLocks noGrp="1" noUngrp="1" noRot="1" noMove="1" noResize="1"/>
                </p:cNvGrpSpPr>
                <p:nvPr/>
              </p:nvGrpSpPr>
              <p:grpSpPr>
                <a:xfrm>
                  <a:off x="120528" y="-467792"/>
                  <a:ext cx="2130878" cy="1648881"/>
                  <a:chOff x="4697290" y="-461180"/>
                  <a:chExt cx="2130878" cy="1648881"/>
                </a:xfrm>
              </p:grpSpPr>
              <p:sp>
                <p:nvSpPr>
                  <p:cNvPr id="37" name="Freeform 34">
                    <a:extLst>
                      <a:ext uri="{FF2B5EF4-FFF2-40B4-BE49-F238E27FC236}">
                        <a16:creationId xmlns:a16="http://schemas.microsoft.com/office/drawing/2014/main" id="{32E544FF-285B-A5A5-A5CB-BACC565E7B98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4697290" y="81431"/>
                    <a:ext cx="1278253" cy="11062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78253" h="1106270">
                        <a:moveTo>
                          <a:pt x="0" y="0"/>
                        </a:moveTo>
                        <a:lnTo>
                          <a:pt x="1278253" y="0"/>
                        </a:lnTo>
                        <a:lnTo>
                          <a:pt x="1278253" y="1106269"/>
                        </a:lnTo>
                        <a:lnTo>
                          <a:pt x="0" y="110626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blipFill>
                    <a:blip r:embed="rId10">
                      <a:alphaModFix amt="63000"/>
                      <a:extLst>
                        <a:ext uri="{96DAC541-7B7A-43D3-8B79-37D633B846F1}">
                          <asvg:svgBlip xmlns:asvg="http://schemas.microsoft.com/office/drawing/2016/SVG/main" r:embed="rId11"/>
                        </a:ext>
                      </a:extLst>
                    </a:blip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endParaRPr lang="en-SI"/>
                  </a:p>
                </p:txBody>
              </p:sp>
              <p:sp>
                <p:nvSpPr>
                  <p:cNvPr id="38" name="Freeform 10">
                    <a:extLst>
                      <a:ext uri="{FF2B5EF4-FFF2-40B4-BE49-F238E27FC236}">
                        <a16:creationId xmlns:a16="http://schemas.microsoft.com/office/drawing/2014/main" id="{DEA20FC3-5567-42E1-7175-F512523A58F9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5549915" y="-461180"/>
                    <a:ext cx="1278253" cy="11062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78253" h="1106270">
                        <a:moveTo>
                          <a:pt x="0" y="0"/>
                        </a:moveTo>
                        <a:lnTo>
                          <a:pt x="1278253" y="0"/>
                        </a:lnTo>
                        <a:lnTo>
                          <a:pt x="1278253" y="1106270"/>
                        </a:lnTo>
                        <a:lnTo>
                          <a:pt x="0" y="110627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blipFill>
                    <a:blip r:embed="rId6">
                      <a:alphaModFix amt="40000"/>
                      <a:extLst>
                        <a:ext uri="{96DAC541-7B7A-43D3-8B79-37D633B846F1}">
                          <asvg:svgBlip xmlns:asvg="http://schemas.microsoft.com/office/drawing/2016/SVG/main" r:embed="rId7"/>
                        </a:ext>
                      </a:extLst>
                    </a:blip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endParaRPr lang="en-SI"/>
                  </a:p>
                </p:txBody>
              </p:sp>
            </p:grpSp>
            <p:sp>
              <p:nvSpPr>
                <p:cNvPr id="35" name="Freeform 34">
                  <a:extLst>
                    <a:ext uri="{FF2B5EF4-FFF2-40B4-BE49-F238E27FC236}">
                      <a16:creationId xmlns:a16="http://schemas.microsoft.com/office/drawing/2014/main" id="{CB6573D0-F342-3CC7-35F1-34A0DEEE230B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19540" y="74613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  <p:sp>
              <p:nvSpPr>
                <p:cNvPr id="36" name="Freeform 34">
                  <a:extLst>
                    <a:ext uri="{FF2B5EF4-FFF2-40B4-BE49-F238E27FC236}">
                      <a16:creationId xmlns:a16="http://schemas.microsoft.com/office/drawing/2014/main" id="{55C03038-8D90-EBB6-3E42-D95D3B99D903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1159" y="71368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</p:grp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41537123-D97D-EB5F-7CE9-333C7111A374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 rot="5400000" flipH="1">
              <a:off x="9983017" y="426862"/>
              <a:ext cx="3830444" cy="1659259"/>
              <a:chOff x="1914557" y="-469278"/>
              <a:chExt cx="3830444" cy="1659259"/>
            </a:xfrm>
          </p:grpSpPr>
          <p:sp>
            <p:nvSpPr>
              <p:cNvPr id="19" name="Freeform 8">
                <a:extLst>
                  <a:ext uri="{FF2B5EF4-FFF2-40B4-BE49-F238E27FC236}">
                    <a16:creationId xmlns:a16="http://schemas.microsoft.com/office/drawing/2014/main" id="{3B50451C-CBD9-1866-75BB-F8D62647B37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914557" y="-464577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69"/>
                    </a:lnTo>
                    <a:lnTo>
                      <a:pt x="0" y="110626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3">
                  <a:alphaModFix amt="40000"/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20" name="Freeform 2">
                <a:extLst>
                  <a:ext uri="{FF2B5EF4-FFF2-40B4-BE49-F238E27FC236}">
                    <a16:creationId xmlns:a16="http://schemas.microsoft.com/office/drawing/2014/main" id="{D7E05AEB-A91E-890F-2A47-07207B8215F0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2834" y="80723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alphaModFix amt="4000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21" name="Freeform 10">
                <a:extLst>
                  <a:ext uri="{FF2B5EF4-FFF2-40B4-BE49-F238E27FC236}">
                    <a16:creationId xmlns:a16="http://schemas.microsoft.com/office/drawing/2014/main" id="{83997AD6-BD5F-A37E-03C7-5C1EF14A6BC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2834" y="80723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alphaModFix amt="4000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22" name="Freeform 10">
                <a:extLst>
                  <a:ext uri="{FF2B5EF4-FFF2-40B4-BE49-F238E27FC236}">
                    <a16:creationId xmlns:a16="http://schemas.microsoft.com/office/drawing/2014/main" id="{B505BC7F-D3C6-7419-1746-CF1EAA4B686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0246" y="83711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1">
                <a:blip r:embed="rId6">
                  <a:alphaModFix amt="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rcRect/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1B1AFFED-FBA6-78CB-D0C7-777CD5805A6F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4465129" y="71368"/>
                <a:ext cx="1279872" cy="1109721"/>
                <a:chOff x="119540" y="71368"/>
                <a:chExt cx="1279872" cy="1109721"/>
              </a:xfrm>
            </p:grpSpPr>
            <p:sp>
              <p:nvSpPr>
                <p:cNvPr id="25" name="Freeform 34">
                  <a:extLst>
                    <a:ext uri="{FF2B5EF4-FFF2-40B4-BE49-F238E27FC236}">
                      <a16:creationId xmlns:a16="http://schemas.microsoft.com/office/drawing/2014/main" id="{C03867E0-A9CD-8E36-93BD-2870C7FA082F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0528" y="74819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  <p:sp>
              <p:nvSpPr>
                <p:cNvPr id="26" name="Freeform 34">
                  <a:extLst>
                    <a:ext uri="{FF2B5EF4-FFF2-40B4-BE49-F238E27FC236}">
                      <a16:creationId xmlns:a16="http://schemas.microsoft.com/office/drawing/2014/main" id="{AC66A395-5CB6-3742-A52D-6B058B58170E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19540" y="74613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  <p:sp>
              <p:nvSpPr>
                <p:cNvPr id="27" name="Freeform 34">
                  <a:extLst>
                    <a:ext uri="{FF2B5EF4-FFF2-40B4-BE49-F238E27FC236}">
                      <a16:creationId xmlns:a16="http://schemas.microsoft.com/office/drawing/2014/main" id="{050A1B82-8DBA-AD87-79AF-8593E55283A8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1159" y="71368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</p:grpSp>
          <p:sp>
            <p:nvSpPr>
              <p:cNvPr id="24" name="Freeform 9">
                <a:extLst>
                  <a:ext uri="{FF2B5EF4-FFF2-40B4-BE49-F238E27FC236}">
                    <a16:creationId xmlns:a16="http://schemas.microsoft.com/office/drawing/2014/main" id="{A07FFCB3-A1CA-320C-1C6C-70BFB794BCB4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608047" y="-469278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40000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</p:grpSp>
        <p:sp>
          <p:nvSpPr>
            <p:cNvPr id="18" name="Freeform 34">
              <a:extLst>
                <a:ext uri="{FF2B5EF4-FFF2-40B4-BE49-F238E27FC236}">
                  <a16:creationId xmlns:a16="http://schemas.microsoft.com/office/drawing/2014/main" id="{D6CA021A-711D-4A32-B166-1C7AFF6B6B6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400000" flipH="1">
              <a:off x="11003525" y="-564175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69"/>
                  </a:lnTo>
                  <a:lnTo>
                    <a:pt x="0" y="110626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63000"/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</p:grpSp>
    </p:spTree>
    <p:extLst>
      <p:ext uri="{BB962C8B-B14F-4D97-AF65-F5344CB8AC3E}">
        <p14:creationId xmlns:p14="http://schemas.microsoft.com/office/powerpoint/2010/main" val="329410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jeZBesedilom 11"/>
          <p:cNvSpPr txBox="1"/>
          <p:nvPr/>
        </p:nvSpPr>
        <p:spPr>
          <a:xfrm>
            <a:off x="1374950" y="360717"/>
            <a:ext cx="95541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400" b="1" dirty="0">
                <a:solidFill>
                  <a:srgbClr val="29438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METHOD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1240058" y="1389275"/>
            <a:ext cx="9554187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Shortly describe the method you have used/are using to produce the results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Include schemes and diagrams </a:t>
            </a:r>
            <a:r>
              <a:rPr lang="en-GB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attract the attention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Images from the lab can also come in handy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is </a:t>
            </a:r>
            <a:r>
              <a:rPr lang="en-GB" sz="2400" b="1" u="sng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</a:t>
            </a:r>
            <a:r>
              <a:rPr lang="en-GB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desired to build you presentation on hypotheses. We suggest not to include them in this presentation and rather focus on the results and the story behind your research.</a:t>
            </a:r>
          </a:p>
          <a:p>
            <a:endParaRPr lang="en-GB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2400" i="1" dirty="0">
              <a:solidFill>
                <a:srgbClr val="2121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055DAE9-421A-2D8E-8989-E320759AB0B3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0452116" y="-658730"/>
            <a:ext cx="2386294" cy="8116479"/>
            <a:chOff x="10384382" y="-658730"/>
            <a:chExt cx="2386294" cy="8116479"/>
          </a:xfrm>
        </p:grpSpPr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1D374E97-4C45-E4F9-9BB1-53D5CD932E2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400000" flipH="1">
              <a:off x="11024053" y="6260360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69"/>
                  </a:lnTo>
                  <a:lnTo>
                    <a:pt x="0" y="110626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40000"/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82CDDB23-2648-46AE-845F-3DC08B4EAD1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400000" flipH="1">
              <a:off x="11529196" y="1977742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69"/>
                  </a:lnTo>
                  <a:lnTo>
                    <a:pt x="0" y="110626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40000"/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786DF18-0308-F18A-079F-5F192911EF42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5"/>
            <a:srcRect l="12335" t="12712" r="11432" b="11657"/>
            <a:stretch/>
          </p:blipFill>
          <p:spPr>
            <a:xfrm>
              <a:off x="10384382" y="338551"/>
              <a:ext cx="932542" cy="925170"/>
            </a:xfrm>
            <a:prstGeom prst="rect">
              <a:avLst/>
            </a:prstGeom>
          </p:spPr>
        </p:pic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204D979-CAA3-4E47-AE9A-88754369093E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 rot="16200000">
              <a:off x="9599828" y="4286900"/>
              <a:ext cx="4682438" cy="1659259"/>
              <a:chOff x="1914557" y="-469278"/>
              <a:chExt cx="4682438" cy="1659259"/>
            </a:xfrm>
          </p:grpSpPr>
          <p:sp>
            <p:nvSpPr>
              <p:cNvPr id="26" name="Freeform 2">
                <a:extLst>
                  <a:ext uri="{FF2B5EF4-FFF2-40B4-BE49-F238E27FC236}">
                    <a16:creationId xmlns:a16="http://schemas.microsoft.com/office/drawing/2014/main" id="{DBCEE57A-0382-D076-A6BC-D400B80A0348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2834" y="80723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alphaModFix amt="4000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27" name="Freeform 8">
                <a:extLst>
                  <a:ext uri="{FF2B5EF4-FFF2-40B4-BE49-F238E27FC236}">
                    <a16:creationId xmlns:a16="http://schemas.microsoft.com/office/drawing/2014/main" id="{C87AADA8-301D-649D-B782-A2A0A2DAF6E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914557" y="-464577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69"/>
                    </a:lnTo>
                    <a:lnTo>
                      <a:pt x="0" y="110626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3">
                  <a:alphaModFix amt="40000"/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28" name="Freeform 9">
                <a:extLst>
                  <a:ext uri="{FF2B5EF4-FFF2-40B4-BE49-F238E27FC236}">
                    <a16:creationId xmlns:a16="http://schemas.microsoft.com/office/drawing/2014/main" id="{9F6CC2C1-E446-778A-157B-A6765564D380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608047" y="-469278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40000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29" name="Freeform 10">
                <a:extLst>
                  <a:ext uri="{FF2B5EF4-FFF2-40B4-BE49-F238E27FC236}">
                    <a16:creationId xmlns:a16="http://schemas.microsoft.com/office/drawing/2014/main" id="{8A3A16C7-AA97-7FA3-34B1-1A8A2C8072F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2834" y="80723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alphaModFix amt="4000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30" name="Freeform 10">
                <a:extLst>
                  <a:ext uri="{FF2B5EF4-FFF2-40B4-BE49-F238E27FC236}">
                    <a16:creationId xmlns:a16="http://schemas.microsoft.com/office/drawing/2014/main" id="{046764B3-16F7-1053-67D8-3085564D027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0246" y="83711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1">
                <a:blip r:embed="rId6">
                  <a:alphaModFix amt="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rcRect/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88C3B55E-EA7D-501D-F436-317A68DB0007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4465129" y="-467792"/>
                <a:ext cx="2131866" cy="1648881"/>
                <a:chOff x="119540" y="-467792"/>
                <a:chExt cx="2131866" cy="1648881"/>
              </a:xfrm>
            </p:grpSpPr>
            <p:grpSp>
              <p:nvGrpSpPr>
                <p:cNvPr id="32" name="Group 31">
                  <a:extLst>
                    <a:ext uri="{FF2B5EF4-FFF2-40B4-BE49-F238E27FC236}">
                      <a16:creationId xmlns:a16="http://schemas.microsoft.com/office/drawing/2014/main" id="{5F12581B-D280-9FD1-F908-6C715B3FBFBE}"/>
                    </a:ext>
                  </a:extLst>
                </p:cNvPr>
                <p:cNvGrpSpPr>
                  <a:grpSpLocks noGrp="1" noUngrp="1" noRot="1" noMove="1" noResize="1"/>
                </p:cNvGrpSpPr>
                <p:nvPr/>
              </p:nvGrpSpPr>
              <p:grpSpPr>
                <a:xfrm>
                  <a:off x="120528" y="-467792"/>
                  <a:ext cx="2130878" cy="1648881"/>
                  <a:chOff x="4697290" y="-461180"/>
                  <a:chExt cx="2130878" cy="1648881"/>
                </a:xfrm>
              </p:grpSpPr>
              <p:sp>
                <p:nvSpPr>
                  <p:cNvPr id="35" name="Freeform 34">
                    <a:extLst>
                      <a:ext uri="{FF2B5EF4-FFF2-40B4-BE49-F238E27FC236}">
                        <a16:creationId xmlns:a16="http://schemas.microsoft.com/office/drawing/2014/main" id="{F69D4BB7-FC8A-9B6A-A1D1-0F47E5FFDBD4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4697290" y="81431"/>
                    <a:ext cx="1278253" cy="11062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78253" h="1106270">
                        <a:moveTo>
                          <a:pt x="0" y="0"/>
                        </a:moveTo>
                        <a:lnTo>
                          <a:pt x="1278253" y="0"/>
                        </a:lnTo>
                        <a:lnTo>
                          <a:pt x="1278253" y="1106269"/>
                        </a:lnTo>
                        <a:lnTo>
                          <a:pt x="0" y="110626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blipFill>
                    <a:blip r:embed="rId10">
                      <a:alphaModFix amt="63000"/>
                      <a:extLst>
                        <a:ext uri="{96DAC541-7B7A-43D3-8B79-37D633B846F1}">
                          <asvg:svgBlip xmlns:asvg="http://schemas.microsoft.com/office/drawing/2016/SVG/main" r:embed="rId11"/>
                        </a:ext>
                      </a:extLst>
                    </a:blip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endParaRPr lang="en-SI"/>
                  </a:p>
                </p:txBody>
              </p:sp>
              <p:sp>
                <p:nvSpPr>
                  <p:cNvPr id="36" name="Freeform 10">
                    <a:extLst>
                      <a:ext uri="{FF2B5EF4-FFF2-40B4-BE49-F238E27FC236}">
                        <a16:creationId xmlns:a16="http://schemas.microsoft.com/office/drawing/2014/main" id="{B8A595B5-16AA-EF1D-4F9D-119CAD4A05C0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5549915" y="-461180"/>
                    <a:ext cx="1278253" cy="11062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78253" h="1106270">
                        <a:moveTo>
                          <a:pt x="0" y="0"/>
                        </a:moveTo>
                        <a:lnTo>
                          <a:pt x="1278253" y="0"/>
                        </a:lnTo>
                        <a:lnTo>
                          <a:pt x="1278253" y="1106270"/>
                        </a:lnTo>
                        <a:lnTo>
                          <a:pt x="0" y="110627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blipFill>
                    <a:blip r:embed="rId6">
                      <a:alphaModFix amt="40000"/>
                      <a:extLst>
                        <a:ext uri="{96DAC541-7B7A-43D3-8B79-37D633B846F1}">
                          <asvg:svgBlip xmlns:asvg="http://schemas.microsoft.com/office/drawing/2016/SVG/main" r:embed="rId7"/>
                        </a:ext>
                      </a:extLst>
                    </a:blip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endParaRPr lang="en-SI"/>
                  </a:p>
                </p:txBody>
              </p:sp>
            </p:grpSp>
            <p:sp>
              <p:nvSpPr>
                <p:cNvPr id="33" name="Freeform 34">
                  <a:extLst>
                    <a:ext uri="{FF2B5EF4-FFF2-40B4-BE49-F238E27FC236}">
                      <a16:creationId xmlns:a16="http://schemas.microsoft.com/office/drawing/2014/main" id="{4A1CF14E-D452-6B27-F654-3E17E0F94434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19540" y="74613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  <p:sp>
              <p:nvSpPr>
                <p:cNvPr id="34" name="Freeform 34">
                  <a:extLst>
                    <a:ext uri="{FF2B5EF4-FFF2-40B4-BE49-F238E27FC236}">
                      <a16:creationId xmlns:a16="http://schemas.microsoft.com/office/drawing/2014/main" id="{96B2EEC5-8B5F-3589-E4BF-86F829E1CD83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1159" y="71368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</p:grp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F6D8F169-A60C-7D98-0CF6-98B47395E3C8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 rot="5400000" flipH="1">
              <a:off x="9983017" y="426862"/>
              <a:ext cx="3830444" cy="1659259"/>
              <a:chOff x="1914557" y="-469278"/>
              <a:chExt cx="3830444" cy="1659259"/>
            </a:xfrm>
          </p:grpSpPr>
          <p:sp>
            <p:nvSpPr>
              <p:cNvPr id="17" name="Freeform 8">
                <a:extLst>
                  <a:ext uri="{FF2B5EF4-FFF2-40B4-BE49-F238E27FC236}">
                    <a16:creationId xmlns:a16="http://schemas.microsoft.com/office/drawing/2014/main" id="{B113863D-B409-6AB9-E528-F8101E87A7B4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914557" y="-464577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69"/>
                    </a:lnTo>
                    <a:lnTo>
                      <a:pt x="0" y="110626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3">
                  <a:alphaModFix amt="40000"/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18" name="Freeform 2">
                <a:extLst>
                  <a:ext uri="{FF2B5EF4-FFF2-40B4-BE49-F238E27FC236}">
                    <a16:creationId xmlns:a16="http://schemas.microsoft.com/office/drawing/2014/main" id="{2834CCD2-08D3-DD35-E4E6-9447A9DA7E1B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2834" y="80723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alphaModFix amt="4000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19" name="Freeform 10">
                <a:extLst>
                  <a:ext uri="{FF2B5EF4-FFF2-40B4-BE49-F238E27FC236}">
                    <a16:creationId xmlns:a16="http://schemas.microsoft.com/office/drawing/2014/main" id="{7AAD7F62-A7DB-FCB3-1B5E-9F1CA36FF3CB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2834" y="80723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alphaModFix amt="4000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20" name="Freeform 10">
                <a:extLst>
                  <a:ext uri="{FF2B5EF4-FFF2-40B4-BE49-F238E27FC236}">
                    <a16:creationId xmlns:a16="http://schemas.microsoft.com/office/drawing/2014/main" id="{AF806FCB-FCB9-AB42-2F58-6BD5B508600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0246" y="83711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1">
                <a:blip r:embed="rId6">
                  <a:alphaModFix amt="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rcRect/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F797F91A-FE61-1470-5723-FD1260FB1044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4465129" y="71368"/>
                <a:ext cx="1279872" cy="1109721"/>
                <a:chOff x="119540" y="71368"/>
                <a:chExt cx="1279872" cy="1109721"/>
              </a:xfrm>
            </p:grpSpPr>
            <p:sp>
              <p:nvSpPr>
                <p:cNvPr id="23" name="Freeform 34">
                  <a:extLst>
                    <a:ext uri="{FF2B5EF4-FFF2-40B4-BE49-F238E27FC236}">
                      <a16:creationId xmlns:a16="http://schemas.microsoft.com/office/drawing/2014/main" id="{9961502E-534E-FA0E-E3CB-3D505DB7D5CB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0528" y="74819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  <p:sp>
              <p:nvSpPr>
                <p:cNvPr id="24" name="Freeform 34">
                  <a:extLst>
                    <a:ext uri="{FF2B5EF4-FFF2-40B4-BE49-F238E27FC236}">
                      <a16:creationId xmlns:a16="http://schemas.microsoft.com/office/drawing/2014/main" id="{49B369C0-47E5-F958-0EBA-0C5BB2A75654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19540" y="74613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  <p:sp>
              <p:nvSpPr>
                <p:cNvPr id="25" name="Freeform 34">
                  <a:extLst>
                    <a:ext uri="{FF2B5EF4-FFF2-40B4-BE49-F238E27FC236}">
                      <a16:creationId xmlns:a16="http://schemas.microsoft.com/office/drawing/2014/main" id="{14327EE5-E6F8-9501-866E-5D4EF46FB395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1159" y="71368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</p:grpSp>
          <p:sp>
            <p:nvSpPr>
              <p:cNvPr id="22" name="Freeform 9">
                <a:extLst>
                  <a:ext uri="{FF2B5EF4-FFF2-40B4-BE49-F238E27FC236}">
                    <a16:creationId xmlns:a16="http://schemas.microsoft.com/office/drawing/2014/main" id="{2FFF91C8-2E66-EF7D-A299-BC87C985BED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608047" y="-469278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40000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</p:grpSp>
        <p:sp>
          <p:nvSpPr>
            <p:cNvPr id="16" name="Freeform 34">
              <a:extLst>
                <a:ext uri="{FF2B5EF4-FFF2-40B4-BE49-F238E27FC236}">
                  <a16:creationId xmlns:a16="http://schemas.microsoft.com/office/drawing/2014/main" id="{744C267F-14E3-44BC-0273-ECAEC98D7E6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400000" flipH="1">
              <a:off x="11003525" y="-564175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69"/>
                  </a:lnTo>
                  <a:lnTo>
                    <a:pt x="0" y="110626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63000"/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</p:grpSp>
    </p:spTree>
    <p:extLst>
      <p:ext uri="{BB962C8B-B14F-4D97-AF65-F5344CB8AC3E}">
        <p14:creationId xmlns:p14="http://schemas.microsoft.com/office/powerpoint/2010/main" val="2083989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jeZBesedilom 11"/>
          <p:cNvSpPr txBox="1"/>
          <p:nvPr/>
        </p:nvSpPr>
        <p:spPr>
          <a:xfrm>
            <a:off x="1374950" y="360717"/>
            <a:ext cx="95541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400" b="1" dirty="0">
                <a:solidFill>
                  <a:srgbClr val="29438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RESULTS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1240058" y="1389275"/>
            <a:ext cx="95541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Feel free to present your research data and/or findings anyhow you like, be creative, but always keep in mind that the audience should be able to see and understand everything you put on the slide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not make a slide too full and unorganised</a:t>
            </a:r>
            <a:endParaRPr lang="en-GB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2400" i="1" dirty="0">
              <a:solidFill>
                <a:srgbClr val="2121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17D4E46-5CA9-C786-5C67-3AA84D0881D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0452116" y="-658730"/>
            <a:ext cx="2386294" cy="8116479"/>
            <a:chOff x="10384382" y="-658730"/>
            <a:chExt cx="2386294" cy="8116479"/>
          </a:xfrm>
        </p:grpSpPr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56981876-A7E4-DFC6-E6FA-B2C8BEC6523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400000" flipH="1">
              <a:off x="11024053" y="6260360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69"/>
                  </a:lnTo>
                  <a:lnTo>
                    <a:pt x="0" y="110626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40000"/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7722838D-AFBC-1C49-45B4-24669450A1B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400000" flipH="1">
              <a:off x="11529196" y="1977742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69"/>
                  </a:lnTo>
                  <a:lnTo>
                    <a:pt x="0" y="110626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40000"/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A02ECD8D-0C53-1D0E-D8E7-4995FB36F4E7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5"/>
            <a:srcRect l="12335" t="12712" r="11432" b="11657"/>
            <a:stretch/>
          </p:blipFill>
          <p:spPr>
            <a:xfrm>
              <a:off x="10384382" y="338551"/>
              <a:ext cx="932542" cy="925170"/>
            </a:xfrm>
            <a:prstGeom prst="rect">
              <a:avLst/>
            </a:prstGeom>
          </p:spPr>
        </p:pic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1CF5CB87-DB16-B8BA-3489-AB13D7C9DF92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 rot="16200000">
              <a:off x="9599828" y="4286900"/>
              <a:ext cx="4682438" cy="1659259"/>
              <a:chOff x="1914557" y="-469278"/>
              <a:chExt cx="4682438" cy="1659259"/>
            </a:xfrm>
          </p:grpSpPr>
          <p:sp>
            <p:nvSpPr>
              <p:cNvPr id="26" name="Freeform 2">
                <a:extLst>
                  <a:ext uri="{FF2B5EF4-FFF2-40B4-BE49-F238E27FC236}">
                    <a16:creationId xmlns:a16="http://schemas.microsoft.com/office/drawing/2014/main" id="{3ED7CCCD-FEF2-F98F-C9B8-B689A4E99D0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2834" y="80723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alphaModFix amt="4000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27" name="Freeform 8">
                <a:extLst>
                  <a:ext uri="{FF2B5EF4-FFF2-40B4-BE49-F238E27FC236}">
                    <a16:creationId xmlns:a16="http://schemas.microsoft.com/office/drawing/2014/main" id="{10F1A225-E337-7420-8E82-24274E848FD0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914557" y="-464577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69"/>
                    </a:lnTo>
                    <a:lnTo>
                      <a:pt x="0" y="110626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3">
                  <a:alphaModFix amt="40000"/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28" name="Freeform 9">
                <a:extLst>
                  <a:ext uri="{FF2B5EF4-FFF2-40B4-BE49-F238E27FC236}">
                    <a16:creationId xmlns:a16="http://schemas.microsoft.com/office/drawing/2014/main" id="{1D796CDA-8EBE-C335-6452-49CED27878D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608047" y="-469278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40000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29" name="Freeform 10">
                <a:extLst>
                  <a:ext uri="{FF2B5EF4-FFF2-40B4-BE49-F238E27FC236}">
                    <a16:creationId xmlns:a16="http://schemas.microsoft.com/office/drawing/2014/main" id="{1AF70702-E3E4-F880-F7BB-657173BF1093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2834" y="80723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alphaModFix amt="4000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30" name="Freeform 10">
                <a:extLst>
                  <a:ext uri="{FF2B5EF4-FFF2-40B4-BE49-F238E27FC236}">
                    <a16:creationId xmlns:a16="http://schemas.microsoft.com/office/drawing/2014/main" id="{3A42637A-20D6-D47C-39E8-FE582CABC5CA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0246" y="83711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1">
                <a:blip r:embed="rId6">
                  <a:alphaModFix amt="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rcRect/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37B0E9D3-B4BC-8485-BD48-4533C26FDFE5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4465129" y="-467792"/>
                <a:ext cx="2131866" cy="1648881"/>
                <a:chOff x="119540" y="-467792"/>
                <a:chExt cx="2131866" cy="1648881"/>
              </a:xfrm>
            </p:grpSpPr>
            <p:grpSp>
              <p:nvGrpSpPr>
                <p:cNvPr id="32" name="Group 31">
                  <a:extLst>
                    <a:ext uri="{FF2B5EF4-FFF2-40B4-BE49-F238E27FC236}">
                      <a16:creationId xmlns:a16="http://schemas.microsoft.com/office/drawing/2014/main" id="{864CEDFB-BB58-01E5-1D1E-B82D7F8D061B}"/>
                    </a:ext>
                  </a:extLst>
                </p:cNvPr>
                <p:cNvGrpSpPr>
                  <a:grpSpLocks noGrp="1" noUngrp="1" noRot="1" noMove="1" noResize="1"/>
                </p:cNvGrpSpPr>
                <p:nvPr/>
              </p:nvGrpSpPr>
              <p:grpSpPr>
                <a:xfrm>
                  <a:off x="120528" y="-467792"/>
                  <a:ext cx="2130878" cy="1648881"/>
                  <a:chOff x="4697290" y="-461180"/>
                  <a:chExt cx="2130878" cy="1648881"/>
                </a:xfrm>
              </p:grpSpPr>
              <p:sp>
                <p:nvSpPr>
                  <p:cNvPr id="35" name="Freeform 34">
                    <a:extLst>
                      <a:ext uri="{FF2B5EF4-FFF2-40B4-BE49-F238E27FC236}">
                        <a16:creationId xmlns:a16="http://schemas.microsoft.com/office/drawing/2014/main" id="{6E146F87-D955-BF40-8DA5-60C3409DE97C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4697290" y="81431"/>
                    <a:ext cx="1278253" cy="11062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78253" h="1106270">
                        <a:moveTo>
                          <a:pt x="0" y="0"/>
                        </a:moveTo>
                        <a:lnTo>
                          <a:pt x="1278253" y="0"/>
                        </a:lnTo>
                        <a:lnTo>
                          <a:pt x="1278253" y="1106269"/>
                        </a:lnTo>
                        <a:lnTo>
                          <a:pt x="0" y="110626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blipFill>
                    <a:blip r:embed="rId10">
                      <a:alphaModFix amt="63000"/>
                      <a:extLst>
                        <a:ext uri="{96DAC541-7B7A-43D3-8B79-37D633B846F1}">
                          <asvg:svgBlip xmlns:asvg="http://schemas.microsoft.com/office/drawing/2016/SVG/main" r:embed="rId11"/>
                        </a:ext>
                      </a:extLst>
                    </a:blip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endParaRPr lang="en-SI"/>
                  </a:p>
                </p:txBody>
              </p:sp>
              <p:sp>
                <p:nvSpPr>
                  <p:cNvPr id="36" name="Freeform 10">
                    <a:extLst>
                      <a:ext uri="{FF2B5EF4-FFF2-40B4-BE49-F238E27FC236}">
                        <a16:creationId xmlns:a16="http://schemas.microsoft.com/office/drawing/2014/main" id="{8DE479E7-8AB8-28A5-1619-1A3DBC138F67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5549915" y="-461180"/>
                    <a:ext cx="1278253" cy="11062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78253" h="1106270">
                        <a:moveTo>
                          <a:pt x="0" y="0"/>
                        </a:moveTo>
                        <a:lnTo>
                          <a:pt x="1278253" y="0"/>
                        </a:lnTo>
                        <a:lnTo>
                          <a:pt x="1278253" y="1106270"/>
                        </a:lnTo>
                        <a:lnTo>
                          <a:pt x="0" y="110627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blipFill>
                    <a:blip r:embed="rId6">
                      <a:alphaModFix amt="40000"/>
                      <a:extLst>
                        <a:ext uri="{96DAC541-7B7A-43D3-8B79-37D633B846F1}">
                          <asvg:svgBlip xmlns:asvg="http://schemas.microsoft.com/office/drawing/2016/SVG/main" r:embed="rId7"/>
                        </a:ext>
                      </a:extLst>
                    </a:blip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endParaRPr lang="en-SI"/>
                  </a:p>
                </p:txBody>
              </p:sp>
            </p:grpSp>
            <p:sp>
              <p:nvSpPr>
                <p:cNvPr id="33" name="Freeform 34">
                  <a:extLst>
                    <a:ext uri="{FF2B5EF4-FFF2-40B4-BE49-F238E27FC236}">
                      <a16:creationId xmlns:a16="http://schemas.microsoft.com/office/drawing/2014/main" id="{1FF84E93-0404-E1A5-9457-FD054ADEA32F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19540" y="74613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  <p:sp>
              <p:nvSpPr>
                <p:cNvPr id="34" name="Freeform 34">
                  <a:extLst>
                    <a:ext uri="{FF2B5EF4-FFF2-40B4-BE49-F238E27FC236}">
                      <a16:creationId xmlns:a16="http://schemas.microsoft.com/office/drawing/2014/main" id="{0DD48DDE-D25C-12EA-0487-ED206A571DD9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1159" y="71368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</p:grp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5CA80CF8-7746-62AD-1BEB-8CCC7E6525D7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 rot="5400000" flipH="1">
              <a:off x="9983017" y="426862"/>
              <a:ext cx="3830444" cy="1659259"/>
              <a:chOff x="1914557" y="-469278"/>
              <a:chExt cx="3830444" cy="1659259"/>
            </a:xfrm>
          </p:grpSpPr>
          <p:sp>
            <p:nvSpPr>
              <p:cNvPr id="17" name="Freeform 8">
                <a:extLst>
                  <a:ext uri="{FF2B5EF4-FFF2-40B4-BE49-F238E27FC236}">
                    <a16:creationId xmlns:a16="http://schemas.microsoft.com/office/drawing/2014/main" id="{A94F1FB7-0F8C-98EB-989B-1DD853C5F200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914557" y="-464577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69"/>
                    </a:lnTo>
                    <a:lnTo>
                      <a:pt x="0" y="110626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3">
                  <a:alphaModFix amt="40000"/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18" name="Freeform 2">
                <a:extLst>
                  <a:ext uri="{FF2B5EF4-FFF2-40B4-BE49-F238E27FC236}">
                    <a16:creationId xmlns:a16="http://schemas.microsoft.com/office/drawing/2014/main" id="{2FC0E067-A975-3A34-DA63-9468EDD9515B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2834" y="80723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alphaModFix amt="4000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19" name="Freeform 10">
                <a:extLst>
                  <a:ext uri="{FF2B5EF4-FFF2-40B4-BE49-F238E27FC236}">
                    <a16:creationId xmlns:a16="http://schemas.microsoft.com/office/drawing/2014/main" id="{BFBD61FA-260B-2713-32EA-7D567DF1008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2834" y="80723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alphaModFix amt="4000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20" name="Freeform 10">
                <a:extLst>
                  <a:ext uri="{FF2B5EF4-FFF2-40B4-BE49-F238E27FC236}">
                    <a16:creationId xmlns:a16="http://schemas.microsoft.com/office/drawing/2014/main" id="{1A83E16B-B83A-EB4A-64AE-13B123A301F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0246" y="83711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1">
                <a:blip r:embed="rId6">
                  <a:alphaModFix amt="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rcRect/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42424BBF-86B7-8D0B-B552-B33585D1D979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4465129" y="71368"/>
                <a:ext cx="1279872" cy="1109721"/>
                <a:chOff x="119540" y="71368"/>
                <a:chExt cx="1279872" cy="1109721"/>
              </a:xfrm>
            </p:grpSpPr>
            <p:sp>
              <p:nvSpPr>
                <p:cNvPr id="23" name="Freeform 34">
                  <a:extLst>
                    <a:ext uri="{FF2B5EF4-FFF2-40B4-BE49-F238E27FC236}">
                      <a16:creationId xmlns:a16="http://schemas.microsoft.com/office/drawing/2014/main" id="{1CBA1757-4367-309B-AB1F-B80222A56EAC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0528" y="74819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  <p:sp>
              <p:nvSpPr>
                <p:cNvPr id="24" name="Freeform 34">
                  <a:extLst>
                    <a:ext uri="{FF2B5EF4-FFF2-40B4-BE49-F238E27FC236}">
                      <a16:creationId xmlns:a16="http://schemas.microsoft.com/office/drawing/2014/main" id="{8AE1F697-92B1-BB28-25CC-74797E80DEB8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19540" y="74613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  <p:sp>
              <p:nvSpPr>
                <p:cNvPr id="25" name="Freeform 34">
                  <a:extLst>
                    <a:ext uri="{FF2B5EF4-FFF2-40B4-BE49-F238E27FC236}">
                      <a16:creationId xmlns:a16="http://schemas.microsoft.com/office/drawing/2014/main" id="{956EAE94-9E43-63D7-98C1-320D7C2E3EE6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1159" y="71368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</p:grpSp>
          <p:sp>
            <p:nvSpPr>
              <p:cNvPr id="22" name="Freeform 9">
                <a:extLst>
                  <a:ext uri="{FF2B5EF4-FFF2-40B4-BE49-F238E27FC236}">
                    <a16:creationId xmlns:a16="http://schemas.microsoft.com/office/drawing/2014/main" id="{5317AD61-11B9-4E1B-A33D-11A31ACBB406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608047" y="-469278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40000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</p:grpSp>
        <p:sp>
          <p:nvSpPr>
            <p:cNvPr id="16" name="Freeform 34">
              <a:extLst>
                <a:ext uri="{FF2B5EF4-FFF2-40B4-BE49-F238E27FC236}">
                  <a16:creationId xmlns:a16="http://schemas.microsoft.com/office/drawing/2014/main" id="{034CE4A8-A6D8-F82E-2066-1756C2A52A9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400000" flipH="1">
              <a:off x="11003525" y="-564175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69"/>
                  </a:lnTo>
                  <a:lnTo>
                    <a:pt x="0" y="110626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63000"/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</p:grpSp>
    </p:spTree>
    <p:extLst>
      <p:ext uri="{BB962C8B-B14F-4D97-AF65-F5344CB8AC3E}">
        <p14:creationId xmlns:p14="http://schemas.microsoft.com/office/powerpoint/2010/main" val="4064814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jeZBesedilom 2"/>
          <p:cNvSpPr txBox="1"/>
          <p:nvPr/>
        </p:nvSpPr>
        <p:spPr>
          <a:xfrm>
            <a:off x="1240058" y="1389275"/>
            <a:ext cx="955418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CAN USE ONLY ONE SLIDE! So think about which crucial findings you would like to share with the audience.</a:t>
            </a:r>
          </a:p>
          <a:p>
            <a:endParaRPr lang="en-GB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2400" i="1" dirty="0">
              <a:solidFill>
                <a:srgbClr val="2121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PoljeZBesedilom 11">
            <a:extLst>
              <a:ext uri="{FF2B5EF4-FFF2-40B4-BE49-F238E27FC236}">
                <a16:creationId xmlns:a16="http://schemas.microsoft.com/office/drawing/2014/main" id="{1435DF49-2C10-9538-C4C0-A0DAF40E3006}"/>
              </a:ext>
            </a:extLst>
          </p:cNvPr>
          <p:cNvSpPr txBox="1"/>
          <p:nvPr/>
        </p:nvSpPr>
        <p:spPr>
          <a:xfrm>
            <a:off x="1374950" y="360717"/>
            <a:ext cx="95541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400" b="1" dirty="0">
                <a:solidFill>
                  <a:srgbClr val="29438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CONCLUSION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C48BA68-E572-B118-4D37-D4C5DFA6909A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0452116" y="-658730"/>
            <a:ext cx="2386294" cy="8116479"/>
            <a:chOff x="10384382" y="-658730"/>
            <a:chExt cx="2386294" cy="8116479"/>
          </a:xfrm>
        </p:grpSpPr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B9D39883-6A04-7E7F-B85F-38F9928C775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400000" flipH="1">
              <a:off x="11024053" y="6260360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69"/>
                  </a:lnTo>
                  <a:lnTo>
                    <a:pt x="0" y="110626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40000"/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E8C47BFB-A576-4F18-9B40-35AB0D256CF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400000" flipH="1">
              <a:off x="11529196" y="1977742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69"/>
                  </a:lnTo>
                  <a:lnTo>
                    <a:pt x="0" y="110626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40000"/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2FAF50AF-5491-369D-2476-DB606060D602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5"/>
            <a:srcRect l="12335" t="12712" r="11432" b="11657"/>
            <a:stretch/>
          </p:blipFill>
          <p:spPr>
            <a:xfrm>
              <a:off x="10384382" y="338551"/>
              <a:ext cx="932542" cy="925170"/>
            </a:xfrm>
            <a:prstGeom prst="rect">
              <a:avLst/>
            </a:prstGeom>
          </p:spPr>
        </p:pic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41113C85-90D3-5857-902C-59409FF8A3F6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 rot="16200000">
              <a:off x="9599828" y="4286900"/>
              <a:ext cx="4682438" cy="1659259"/>
              <a:chOff x="1914557" y="-469278"/>
              <a:chExt cx="4682438" cy="1659259"/>
            </a:xfrm>
          </p:grpSpPr>
          <p:sp>
            <p:nvSpPr>
              <p:cNvPr id="26" name="Freeform 2">
                <a:extLst>
                  <a:ext uri="{FF2B5EF4-FFF2-40B4-BE49-F238E27FC236}">
                    <a16:creationId xmlns:a16="http://schemas.microsoft.com/office/drawing/2014/main" id="{AC341C3A-4C03-41EE-9DD6-F067EDE767A6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2834" y="80723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alphaModFix amt="4000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27" name="Freeform 8">
                <a:extLst>
                  <a:ext uri="{FF2B5EF4-FFF2-40B4-BE49-F238E27FC236}">
                    <a16:creationId xmlns:a16="http://schemas.microsoft.com/office/drawing/2014/main" id="{45771E5D-B505-D453-9E4D-6A2FB111C8B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914557" y="-464577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69"/>
                    </a:lnTo>
                    <a:lnTo>
                      <a:pt x="0" y="110626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3">
                  <a:alphaModFix amt="40000"/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28" name="Freeform 9">
                <a:extLst>
                  <a:ext uri="{FF2B5EF4-FFF2-40B4-BE49-F238E27FC236}">
                    <a16:creationId xmlns:a16="http://schemas.microsoft.com/office/drawing/2014/main" id="{4E0E79AF-DB46-CF33-F973-A49B7C7F618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608047" y="-469278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40000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29" name="Freeform 10">
                <a:extLst>
                  <a:ext uri="{FF2B5EF4-FFF2-40B4-BE49-F238E27FC236}">
                    <a16:creationId xmlns:a16="http://schemas.microsoft.com/office/drawing/2014/main" id="{1BB8E546-A901-EBB6-674E-E97CE62EFFE4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2834" y="80723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alphaModFix amt="4000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30" name="Freeform 10">
                <a:extLst>
                  <a:ext uri="{FF2B5EF4-FFF2-40B4-BE49-F238E27FC236}">
                    <a16:creationId xmlns:a16="http://schemas.microsoft.com/office/drawing/2014/main" id="{38BB08EA-14B4-CB88-34AB-B441A512252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0246" y="83711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1">
                <a:blip r:embed="rId6">
                  <a:alphaModFix amt="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rcRect/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5657B47C-50E2-5C28-74AD-E1E73FC8D055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4465129" y="-467792"/>
                <a:ext cx="2131866" cy="1648881"/>
                <a:chOff x="119540" y="-467792"/>
                <a:chExt cx="2131866" cy="1648881"/>
              </a:xfrm>
            </p:grpSpPr>
            <p:grpSp>
              <p:nvGrpSpPr>
                <p:cNvPr id="32" name="Group 31">
                  <a:extLst>
                    <a:ext uri="{FF2B5EF4-FFF2-40B4-BE49-F238E27FC236}">
                      <a16:creationId xmlns:a16="http://schemas.microsoft.com/office/drawing/2014/main" id="{0B45CB32-9EFA-A373-37A3-214AD9146F67}"/>
                    </a:ext>
                  </a:extLst>
                </p:cNvPr>
                <p:cNvGrpSpPr>
                  <a:grpSpLocks noGrp="1" noUngrp="1" noRot="1" noMove="1" noResize="1"/>
                </p:cNvGrpSpPr>
                <p:nvPr/>
              </p:nvGrpSpPr>
              <p:grpSpPr>
                <a:xfrm>
                  <a:off x="120528" y="-467792"/>
                  <a:ext cx="2130878" cy="1648881"/>
                  <a:chOff x="4697290" y="-461180"/>
                  <a:chExt cx="2130878" cy="1648881"/>
                </a:xfrm>
              </p:grpSpPr>
              <p:sp>
                <p:nvSpPr>
                  <p:cNvPr id="35" name="Freeform 34">
                    <a:extLst>
                      <a:ext uri="{FF2B5EF4-FFF2-40B4-BE49-F238E27FC236}">
                        <a16:creationId xmlns:a16="http://schemas.microsoft.com/office/drawing/2014/main" id="{1CECAC99-AFB1-A1F7-1F57-32A8BB18C909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4697290" y="81431"/>
                    <a:ext cx="1278253" cy="11062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78253" h="1106270">
                        <a:moveTo>
                          <a:pt x="0" y="0"/>
                        </a:moveTo>
                        <a:lnTo>
                          <a:pt x="1278253" y="0"/>
                        </a:lnTo>
                        <a:lnTo>
                          <a:pt x="1278253" y="1106269"/>
                        </a:lnTo>
                        <a:lnTo>
                          <a:pt x="0" y="110626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blipFill>
                    <a:blip r:embed="rId10">
                      <a:alphaModFix amt="63000"/>
                      <a:extLst>
                        <a:ext uri="{96DAC541-7B7A-43D3-8B79-37D633B846F1}">
                          <asvg:svgBlip xmlns:asvg="http://schemas.microsoft.com/office/drawing/2016/SVG/main" r:embed="rId11"/>
                        </a:ext>
                      </a:extLst>
                    </a:blip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endParaRPr lang="en-SI"/>
                  </a:p>
                </p:txBody>
              </p:sp>
              <p:sp>
                <p:nvSpPr>
                  <p:cNvPr id="36" name="Freeform 10">
                    <a:extLst>
                      <a:ext uri="{FF2B5EF4-FFF2-40B4-BE49-F238E27FC236}">
                        <a16:creationId xmlns:a16="http://schemas.microsoft.com/office/drawing/2014/main" id="{BA8D1883-600C-211F-71ED-E9F88C70C9BD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5549915" y="-461180"/>
                    <a:ext cx="1278253" cy="11062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78253" h="1106270">
                        <a:moveTo>
                          <a:pt x="0" y="0"/>
                        </a:moveTo>
                        <a:lnTo>
                          <a:pt x="1278253" y="0"/>
                        </a:lnTo>
                        <a:lnTo>
                          <a:pt x="1278253" y="1106270"/>
                        </a:lnTo>
                        <a:lnTo>
                          <a:pt x="0" y="110627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blipFill>
                    <a:blip r:embed="rId6">
                      <a:alphaModFix amt="40000"/>
                      <a:extLst>
                        <a:ext uri="{96DAC541-7B7A-43D3-8B79-37D633B846F1}">
                          <asvg:svgBlip xmlns:asvg="http://schemas.microsoft.com/office/drawing/2016/SVG/main" r:embed="rId7"/>
                        </a:ext>
                      </a:extLst>
                    </a:blip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endParaRPr lang="en-SI"/>
                  </a:p>
                </p:txBody>
              </p:sp>
            </p:grpSp>
            <p:sp>
              <p:nvSpPr>
                <p:cNvPr id="33" name="Freeform 34">
                  <a:extLst>
                    <a:ext uri="{FF2B5EF4-FFF2-40B4-BE49-F238E27FC236}">
                      <a16:creationId xmlns:a16="http://schemas.microsoft.com/office/drawing/2014/main" id="{ABE6A122-51C8-C3BE-7659-03E441995B32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19540" y="74613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  <p:sp>
              <p:nvSpPr>
                <p:cNvPr id="34" name="Freeform 34">
                  <a:extLst>
                    <a:ext uri="{FF2B5EF4-FFF2-40B4-BE49-F238E27FC236}">
                      <a16:creationId xmlns:a16="http://schemas.microsoft.com/office/drawing/2014/main" id="{27835B65-7ECC-7261-B2B1-CE9B4FAAB3FA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1159" y="71368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</p:grp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A78E6AB1-0403-2210-51B2-339C0AC5BC15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 rot="5400000" flipH="1">
              <a:off x="9983017" y="426862"/>
              <a:ext cx="3830444" cy="1659259"/>
              <a:chOff x="1914557" y="-469278"/>
              <a:chExt cx="3830444" cy="1659259"/>
            </a:xfrm>
          </p:grpSpPr>
          <p:sp>
            <p:nvSpPr>
              <p:cNvPr id="17" name="Freeform 8">
                <a:extLst>
                  <a:ext uri="{FF2B5EF4-FFF2-40B4-BE49-F238E27FC236}">
                    <a16:creationId xmlns:a16="http://schemas.microsoft.com/office/drawing/2014/main" id="{B1BDE3FD-70F6-D960-1EA3-318B7DC9F9E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914557" y="-464577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69"/>
                    </a:lnTo>
                    <a:lnTo>
                      <a:pt x="0" y="110626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3">
                  <a:alphaModFix amt="40000"/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18" name="Freeform 2">
                <a:extLst>
                  <a:ext uri="{FF2B5EF4-FFF2-40B4-BE49-F238E27FC236}">
                    <a16:creationId xmlns:a16="http://schemas.microsoft.com/office/drawing/2014/main" id="{58446AE2-187D-74D8-5AD7-11718AD0ADF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2834" y="80723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alphaModFix amt="4000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19" name="Freeform 10">
                <a:extLst>
                  <a:ext uri="{FF2B5EF4-FFF2-40B4-BE49-F238E27FC236}">
                    <a16:creationId xmlns:a16="http://schemas.microsoft.com/office/drawing/2014/main" id="{2270454E-4043-D601-BD00-95124ECA37AE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2834" y="80723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alphaModFix amt="4000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20" name="Freeform 10">
                <a:extLst>
                  <a:ext uri="{FF2B5EF4-FFF2-40B4-BE49-F238E27FC236}">
                    <a16:creationId xmlns:a16="http://schemas.microsoft.com/office/drawing/2014/main" id="{D2B3B80E-4ACD-AA6C-6C8A-A16C46C9229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0246" y="83711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1">
                <a:blip r:embed="rId6">
                  <a:alphaModFix amt="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rcRect/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2FBC1809-10C6-C8BD-BFC8-3EECB6598752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4465129" y="71368"/>
                <a:ext cx="1279872" cy="1109721"/>
                <a:chOff x="119540" y="71368"/>
                <a:chExt cx="1279872" cy="1109721"/>
              </a:xfrm>
            </p:grpSpPr>
            <p:sp>
              <p:nvSpPr>
                <p:cNvPr id="23" name="Freeform 34">
                  <a:extLst>
                    <a:ext uri="{FF2B5EF4-FFF2-40B4-BE49-F238E27FC236}">
                      <a16:creationId xmlns:a16="http://schemas.microsoft.com/office/drawing/2014/main" id="{7E226056-A413-3337-4951-DEB4F59C2E58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0528" y="74819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  <p:sp>
              <p:nvSpPr>
                <p:cNvPr id="24" name="Freeform 34">
                  <a:extLst>
                    <a:ext uri="{FF2B5EF4-FFF2-40B4-BE49-F238E27FC236}">
                      <a16:creationId xmlns:a16="http://schemas.microsoft.com/office/drawing/2014/main" id="{3C1F7C02-4839-E6CB-7BC0-B66CE0524C58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19540" y="74613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  <p:sp>
              <p:nvSpPr>
                <p:cNvPr id="25" name="Freeform 34">
                  <a:extLst>
                    <a:ext uri="{FF2B5EF4-FFF2-40B4-BE49-F238E27FC236}">
                      <a16:creationId xmlns:a16="http://schemas.microsoft.com/office/drawing/2014/main" id="{B5E44F67-6D7C-31BC-D32C-55795475D832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1159" y="71368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</p:grpSp>
          <p:sp>
            <p:nvSpPr>
              <p:cNvPr id="22" name="Freeform 9">
                <a:extLst>
                  <a:ext uri="{FF2B5EF4-FFF2-40B4-BE49-F238E27FC236}">
                    <a16:creationId xmlns:a16="http://schemas.microsoft.com/office/drawing/2014/main" id="{B2832EA5-5224-6633-B635-5796440C6E3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608047" y="-469278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40000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</p:grpSp>
        <p:sp>
          <p:nvSpPr>
            <p:cNvPr id="16" name="Freeform 34">
              <a:extLst>
                <a:ext uri="{FF2B5EF4-FFF2-40B4-BE49-F238E27FC236}">
                  <a16:creationId xmlns:a16="http://schemas.microsoft.com/office/drawing/2014/main" id="{8750D36F-1079-C3DE-2976-EB32DA7328F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400000" flipH="1">
              <a:off x="11003525" y="-564175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69"/>
                  </a:lnTo>
                  <a:lnTo>
                    <a:pt x="0" y="110626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63000"/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</p:grpSp>
    </p:spTree>
    <p:extLst>
      <p:ext uri="{BB962C8B-B14F-4D97-AF65-F5344CB8AC3E}">
        <p14:creationId xmlns:p14="http://schemas.microsoft.com/office/powerpoint/2010/main" val="1401199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jeZBesedilom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0630" y="2191727"/>
            <a:ext cx="48373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5400" b="1" dirty="0">
                <a:solidFill>
                  <a:srgbClr val="29438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THANK YOU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829D56F-659E-D547-A709-F0F2643E059E}"/>
              </a:ext>
            </a:extLst>
          </p:cNvPr>
          <p:cNvSpPr/>
          <p:nvPr/>
        </p:nvSpPr>
        <p:spPr>
          <a:xfrm>
            <a:off x="6260630" y="3457703"/>
            <a:ext cx="554266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Here you can thank the audience,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invite people to your poster,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list all relevant affiliations,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list all relevant projects connected to your research,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etc.</a:t>
            </a:r>
          </a:p>
          <a:p>
            <a:r>
              <a:rPr lang="en-GB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not used, delete this textbox.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FE58116-D7FC-318E-AEA1-883C2CE8D49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rcRect l="12335" t="12712" r="11432" b="11657"/>
          <a:stretch/>
        </p:blipFill>
        <p:spPr>
          <a:xfrm>
            <a:off x="7665918" y="259644"/>
            <a:ext cx="1957161" cy="1941689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99BF198B-3038-F937-6CDC-CCBFCA4E0EF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rot="336309">
            <a:off x="-938362" y="-587510"/>
            <a:ext cx="3873133" cy="3277415"/>
            <a:chOff x="8047458" y="-70306"/>
            <a:chExt cx="3184084" cy="2736322"/>
          </a:xfrm>
        </p:grpSpPr>
        <p:grpSp>
          <p:nvGrpSpPr>
            <p:cNvPr id="20" name="Group 14">
              <a:extLst>
                <a:ext uri="{FF2B5EF4-FFF2-40B4-BE49-F238E27FC236}">
                  <a16:creationId xmlns:a16="http://schemas.microsoft.com/office/drawing/2014/main" id="{456F6AF7-3196-A22F-A386-A979AC31946F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 rot="1899051">
              <a:off x="8047458" y="-70306"/>
              <a:ext cx="3184084" cy="2736322"/>
              <a:chOff x="0" y="0"/>
              <a:chExt cx="812800" cy="698500"/>
            </a:xfrm>
          </p:grpSpPr>
          <p:sp>
            <p:nvSpPr>
              <p:cNvPr id="24" name="Freeform 15">
                <a:extLst>
                  <a:ext uri="{FF2B5EF4-FFF2-40B4-BE49-F238E27FC236}">
                    <a16:creationId xmlns:a16="http://schemas.microsoft.com/office/drawing/2014/main" id="{BE7FF6A7-1DEC-DE46-C853-1AB135E969FE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8404" y="0"/>
                <a:ext cx="795992" cy="698500"/>
              </a:xfrm>
              <a:custGeom>
                <a:avLst/>
                <a:gdLst/>
                <a:ahLst/>
                <a:cxnLst/>
                <a:rect l="l" t="t" r="r" b="b"/>
                <a:pathLst>
                  <a:path w="795992" h="698500">
                    <a:moveTo>
                      <a:pt x="782386" y="387079"/>
                    </a:moveTo>
                    <a:lnTo>
                      <a:pt x="623206" y="660671"/>
                    </a:lnTo>
                    <a:cubicBezTo>
                      <a:pt x="609579" y="684092"/>
                      <a:pt x="584526" y="698500"/>
                      <a:pt x="557430" y="698500"/>
                    </a:cubicBezTo>
                    <a:lnTo>
                      <a:pt x="238562" y="698500"/>
                    </a:lnTo>
                    <a:cubicBezTo>
                      <a:pt x="211466" y="698500"/>
                      <a:pt x="186413" y="684092"/>
                      <a:pt x="172786" y="660671"/>
                    </a:cubicBezTo>
                    <a:lnTo>
                      <a:pt x="13606" y="387079"/>
                    </a:lnTo>
                    <a:cubicBezTo>
                      <a:pt x="0" y="363695"/>
                      <a:pt x="0" y="334805"/>
                      <a:pt x="13606" y="311421"/>
                    </a:cubicBezTo>
                    <a:lnTo>
                      <a:pt x="172786" y="37829"/>
                    </a:lnTo>
                    <a:cubicBezTo>
                      <a:pt x="186413" y="14408"/>
                      <a:pt x="211466" y="0"/>
                      <a:pt x="238562" y="0"/>
                    </a:cubicBezTo>
                    <a:lnTo>
                      <a:pt x="557430" y="0"/>
                    </a:lnTo>
                    <a:cubicBezTo>
                      <a:pt x="584526" y="0"/>
                      <a:pt x="609579" y="14408"/>
                      <a:pt x="623206" y="37829"/>
                    </a:cubicBezTo>
                    <a:lnTo>
                      <a:pt x="782386" y="311421"/>
                    </a:lnTo>
                    <a:cubicBezTo>
                      <a:pt x="795992" y="334805"/>
                      <a:pt x="795992" y="363695"/>
                      <a:pt x="782386" y="38707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468BC4">
                      <a:alpha val="82500"/>
                    </a:srgbClr>
                  </a:gs>
                  <a:gs pos="100000">
                    <a:srgbClr val="80E5E6">
                      <a:alpha val="825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25" name="TextBox 16">
                <a:extLst>
                  <a:ext uri="{FF2B5EF4-FFF2-40B4-BE49-F238E27FC236}">
                    <a16:creationId xmlns:a16="http://schemas.microsoft.com/office/drawing/2014/main" id="{95041671-A8E1-2DF9-241A-06F92B9DF46F}"/>
                  </a:ext>
                </a:extLst>
              </p:cNvPr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4300" y="-28575"/>
                <a:ext cx="584200" cy="7270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540"/>
                  </a:lnSpc>
                </a:pPr>
                <a:endParaRPr/>
              </a:p>
            </p:txBody>
          </p:sp>
        </p:grp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9D34E186-5CB2-57C3-F520-FBC5938B8A7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660082">
              <a:off x="9468997" y="160822"/>
              <a:ext cx="851160" cy="864122"/>
            </a:xfrm>
            <a:custGeom>
              <a:avLst/>
              <a:gdLst/>
              <a:ahLst/>
              <a:cxnLst/>
              <a:rect l="l" t="t" r="r" b="b"/>
              <a:pathLst>
                <a:path w="851160" h="864122">
                  <a:moveTo>
                    <a:pt x="0" y="0"/>
                  </a:moveTo>
                  <a:lnTo>
                    <a:pt x="851160" y="0"/>
                  </a:lnTo>
                  <a:lnTo>
                    <a:pt x="851160" y="864122"/>
                  </a:lnTo>
                  <a:lnTo>
                    <a:pt x="0" y="86412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alphaModFix amt="29000"/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EFCF51A0-CA15-527F-8048-C8B6FCF85D2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708871" y="1418219"/>
              <a:ext cx="1034836" cy="1034836"/>
            </a:xfrm>
            <a:custGeom>
              <a:avLst/>
              <a:gdLst/>
              <a:ahLst/>
              <a:cxnLst/>
              <a:rect l="l" t="t" r="r" b="b"/>
              <a:pathLst>
                <a:path w="1034836" h="1034836">
                  <a:moveTo>
                    <a:pt x="0" y="0"/>
                  </a:moveTo>
                  <a:lnTo>
                    <a:pt x="1034836" y="0"/>
                  </a:lnTo>
                  <a:lnTo>
                    <a:pt x="1034836" y="1034836"/>
                  </a:lnTo>
                  <a:lnTo>
                    <a:pt x="0" y="10348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alphaModFix amt="26000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23" name="Freeform 32">
              <a:extLst>
                <a:ext uri="{FF2B5EF4-FFF2-40B4-BE49-F238E27FC236}">
                  <a16:creationId xmlns:a16="http://schemas.microsoft.com/office/drawing/2014/main" id="{FC6453CE-CDEE-1BE7-9FD6-0C452B3474F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1969514">
              <a:off x="10067732" y="1244956"/>
              <a:ext cx="776304" cy="776304"/>
            </a:xfrm>
            <a:custGeom>
              <a:avLst/>
              <a:gdLst/>
              <a:ahLst/>
              <a:cxnLst/>
              <a:rect l="l" t="t" r="r" b="b"/>
              <a:pathLst>
                <a:path w="776304" h="776304">
                  <a:moveTo>
                    <a:pt x="0" y="0"/>
                  </a:moveTo>
                  <a:lnTo>
                    <a:pt x="776304" y="0"/>
                  </a:lnTo>
                  <a:lnTo>
                    <a:pt x="776304" y="776304"/>
                  </a:lnTo>
                  <a:lnTo>
                    <a:pt x="0" y="776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alphaModFix amt="36000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2DB4229-6A40-461B-1883-475F21ED97F7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rot="3073019">
            <a:off x="2106770" y="2703238"/>
            <a:ext cx="2939937" cy="2671853"/>
            <a:chOff x="8420753" y="2668664"/>
            <a:chExt cx="2779962" cy="2567824"/>
          </a:xfrm>
        </p:grpSpPr>
        <p:grpSp>
          <p:nvGrpSpPr>
            <p:cNvPr id="27" name="Group 11">
              <a:extLst>
                <a:ext uri="{FF2B5EF4-FFF2-40B4-BE49-F238E27FC236}">
                  <a16:creationId xmlns:a16="http://schemas.microsoft.com/office/drawing/2014/main" id="{45EEE0BE-7611-8594-9EFB-3BCE9DDD0194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 rot="1233805">
              <a:off x="8420753" y="2804021"/>
              <a:ext cx="2779962" cy="2432467"/>
              <a:chOff x="0" y="0"/>
              <a:chExt cx="812800" cy="711200"/>
            </a:xfrm>
          </p:grpSpPr>
          <p:sp>
            <p:nvSpPr>
              <p:cNvPr id="33" name="Freeform 12">
                <a:extLst>
                  <a:ext uri="{FF2B5EF4-FFF2-40B4-BE49-F238E27FC236}">
                    <a16:creationId xmlns:a16="http://schemas.microsoft.com/office/drawing/2014/main" id="{96233B1A-D8E0-7618-FE79-E9D1495681E0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8493" y="0"/>
                <a:ext cx="755815" cy="669180"/>
              </a:xfrm>
              <a:custGeom>
                <a:avLst/>
                <a:gdLst/>
                <a:ahLst/>
                <a:cxnLst/>
                <a:rect l="l" t="t" r="r" b="b"/>
                <a:pathLst>
                  <a:path w="755815" h="669180">
                    <a:moveTo>
                      <a:pt x="413831" y="648333"/>
                    </a:moveTo>
                    <a:lnTo>
                      <a:pt x="748383" y="62867"/>
                    </a:lnTo>
                    <a:cubicBezTo>
                      <a:pt x="755814" y="49862"/>
                      <a:pt x="755761" y="33884"/>
                      <a:pt x="748243" y="20929"/>
                    </a:cubicBezTo>
                    <a:cubicBezTo>
                      <a:pt x="740725" y="7974"/>
                      <a:pt x="726878" y="0"/>
                      <a:pt x="711900" y="0"/>
                    </a:cubicBezTo>
                    <a:lnTo>
                      <a:pt x="43914" y="0"/>
                    </a:lnTo>
                    <a:cubicBezTo>
                      <a:pt x="28936" y="0"/>
                      <a:pt x="15089" y="7974"/>
                      <a:pt x="7571" y="20929"/>
                    </a:cubicBezTo>
                    <a:cubicBezTo>
                      <a:pt x="53" y="33884"/>
                      <a:pt x="0" y="49862"/>
                      <a:pt x="7431" y="62867"/>
                    </a:cubicBezTo>
                    <a:lnTo>
                      <a:pt x="341983" y="648333"/>
                    </a:lnTo>
                    <a:cubicBezTo>
                      <a:pt x="349349" y="661224"/>
                      <a:pt x="363059" y="669180"/>
                      <a:pt x="377907" y="669180"/>
                    </a:cubicBezTo>
                    <a:cubicBezTo>
                      <a:pt x="392755" y="669180"/>
                      <a:pt x="406465" y="661224"/>
                      <a:pt x="413831" y="648333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A5E8D3">
                      <a:alpha val="100000"/>
                    </a:srgbClr>
                  </a:gs>
                  <a:gs pos="100000">
                    <a:srgbClr val="76B1B9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34" name="TextBox 13">
                <a:extLst>
                  <a:ext uri="{FF2B5EF4-FFF2-40B4-BE49-F238E27FC236}">
                    <a16:creationId xmlns:a16="http://schemas.microsoft.com/office/drawing/2014/main" id="{197F9AC8-C35F-7A26-3412-8392B27930CC}"/>
                  </a:ext>
                </a:extLst>
              </p:cNvPr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27000" y="22225"/>
                <a:ext cx="558800" cy="3587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540"/>
                  </a:lnSpc>
                </a:pPr>
                <a:endParaRPr/>
              </a:p>
            </p:txBody>
          </p:sp>
        </p:grp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B30FA367-258F-3354-E3D7-C0B4CFFD5E9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2494895">
              <a:off x="9573787" y="4067563"/>
              <a:ext cx="366463" cy="656345"/>
            </a:xfrm>
            <a:custGeom>
              <a:avLst/>
              <a:gdLst/>
              <a:ahLst/>
              <a:cxnLst/>
              <a:rect l="l" t="t" r="r" b="b"/>
              <a:pathLst>
                <a:path w="366463" h="656345">
                  <a:moveTo>
                    <a:pt x="0" y="0"/>
                  </a:moveTo>
                  <a:lnTo>
                    <a:pt x="366464" y="0"/>
                  </a:lnTo>
                  <a:lnTo>
                    <a:pt x="366464" y="656346"/>
                  </a:lnTo>
                  <a:lnTo>
                    <a:pt x="0" y="65634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alphaModFix amt="35000"/>
              </a:blip>
              <a:stretch>
                <a:fillRect r="-79102"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29" name="Freeform 24">
              <a:extLst>
                <a:ext uri="{FF2B5EF4-FFF2-40B4-BE49-F238E27FC236}">
                  <a16:creationId xmlns:a16="http://schemas.microsoft.com/office/drawing/2014/main" id="{1D14DE13-2C8A-53BC-DAFF-B94615ABFED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132257" y="2668664"/>
              <a:ext cx="539797" cy="539797"/>
            </a:xfrm>
            <a:custGeom>
              <a:avLst/>
              <a:gdLst/>
              <a:ahLst/>
              <a:cxnLst/>
              <a:rect l="l" t="t" r="r" b="b"/>
              <a:pathLst>
                <a:path w="539797" h="539797">
                  <a:moveTo>
                    <a:pt x="0" y="0"/>
                  </a:moveTo>
                  <a:lnTo>
                    <a:pt x="539798" y="0"/>
                  </a:lnTo>
                  <a:lnTo>
                    <a:pt x="539798" y="539797"/>
                  </a:lnTo>
                  <a:lnTo>
                    <a:pt x="0" y="53979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alphaModFix amt="30000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30" name="Freeform 25">
              <a:extLst>
                <a:ext uri="{FF2B5EF4-FFF2-40B4-BE49-F238E27FC236}">
                  <a16:creationId xmlns:a16="http://schemas.microsoft.com/office/drawing/2014/main" id="{2341C859-B295-CBA7-E005-AA2028D0041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171318" y="3035703"/>
              <a:ext cx="588071" cy="588071"/>
            </a:xfrm>
            <a:custGeom>
              <a:avLst/>
              <a:gdLst/>
              <a:ahLst/>
              <a:cxnLst/>
              <a:rect l="l" t="t" r="r" b="b"/>
              <a:pathLst>
                <a:path w="588071" h="588071">
                  <a:moveTo>
                    <a:pt x="0" y="0"/>
                  </a:moveTo>
                  <a:lnTo>
                    <a:pt x="588071" y="0"/>
                  </a:lnTo>
                  <a:lnTo>
                    <a:pt x="588071" y="588070"/>
                  </a:lnTo>
                  <a:lnTo>
                    <a:pt x="0" y="5880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31" name="Freeform 26">
              <a:extLst>
                <a:ext uri="{FF2B5EF4-FFF2-40B4-BE49-F238E27FC236}">
                  <a16:creationId xmlns:a16="http://schemas.microsoft.com/office/drawing/2014/main" id="{3E9BD243-A70F-BE75-A891-45CCB149158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1117247">
              <a:off x="9861401" y="2963782"/>
              <a:ext cx="379587" cy="379587"/>
            </a:xfrm>
            <a:custGeom>
              <a:avLst/>
              <a:gdLst/>
              <a:ahLst/>
              <a:cxnLst/>
              <a:rect l="l" t="t" r="r" b="b"/>
              <a:pathLst>
                <a:path w="379587" h="379587">
                  <a:moveTo>
                    <a:pt x="0" y="0"/>
                  </a:moveTo>
                  <a:lnTo>
                    <a:pt x="379586" y="0"/>
                  </a:lnTo>
                  <a:lnTo>
                    <a:pt x="379586" y="379587"/>
                  </a:lnTo>
                  <a:lnTo>
                    <a:pt x="0" y="37958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32" name="Freeform 27">
              <a:extLst>
                <a:ext uri="{FF2B5EF4-FFF2-40B4-BE49-F238E27FC236}">
                  <a16:creationId xmlns:a16="http://schemas.microsoft.com/office/drawing/2014/main" id="{B1CE654C-D684-675F-5263-97A1E1CE263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1117247">
              <a:off x="10089611" y="3573913"/>
              <a:ext cx="379587" cy="379587"/>
            </a:xfrm>
            <a:custGeom>
              <a:avLst/>
              <a:gdLst/>
              <a:ahLst/>
              <a:cxnLst/>
              <a:rect l="l" t="t" r="r" b="b"/>
              <a:pathLst>
                <a:path w="379587" h="379587">
                  <a:moveTo>
                    <a:pt x="0" y="0"/>
                  </a:moveTo>
                  <a:lnTo>
                    <a:pt x="379587" y="0"/>
                  </a:lnTo>
                  <a:lnTo>
                    <a:pt x="379587" y="379586"/>
                  </a:lnTo>
                  <a:lnTo>
                    <a:pt x="0" y="379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3D5D0BE-E09F-54C7-CB5F-C3DF0A30DF3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rot="19876752">
            <a:off x="-487169" y="4917988"/>
            <a:ext cx="3008590" cy="3008590"/>
            <a:chOff x="-952593" y="4231942"/>
            <a:chExt cx="3008590" cy="3008590"/>
          </a:xfrm>
        </p:grpSpPr>
        <p:grpSp>
          <p:nvGrpSpPr>
            <p:cNvPr id="36" name="Group 4">
              <a:extLst>
                <a:ext uri="{FF2B5EF4-FFF2-40B4-BE49-F238E27FC236}">
                  <a16:creationId xmlns:a16="http://schemas.microsoft.com/office/drawing/2014/main" id="{526CBC60-8EEC-E97F-92FA-D92F942BC6B8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 rot="-9286296">
              <a:off x="-952593" y="4231942"/>
              <a:ext cx="3008590" cy="3008590"/>
              <a:chOff x="0" y="0"/>
              <a:chExt cx="812800" cy="812800"/>
            </a:xfrm>
          </p:grpSpPr>
          <p:sp>
            <p:nvSpPr>
              <p:cNvPr id="42" name="Freeform 5">
                <a:extLst>
                  <a:ext uri="{FF2B5EF4-FFF2-40B4-BE49-F238E27FC236}">
                    <a16:creationId xmlns:a16="http://schemas.microsoft.com/office/drawing/2014/main" id="{9A277F5D-3BBD-6B00-0AE4-5FE4F49A866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587412" y="12737"/>
                    </a:moveTo>
                    <a:lnTo>
                      <a:pt x="800063" y="225388"/>
                    </a:lnTo>
                    <a:cubicBezTo>
                      <a:pt x="808218" y="233543"/>
                      <a:pt x="812800" y="244604"/>
                      <a:pt x="812800" y="256138"/>
                    </a:cubicBezTo>
                    <a:lnTo>
                      <a:pt x="812800" y="556662"/>
                    </a:lnTo>
                    <a:cubicBezTo>
                      <a:pt x="812800" y="568196"/>
                      <a:pt x="808218" y="579257"/>
                      <a:pt x="800063" y="587412"/>
                    </a:cubicBezTo>
                    <a:lnTo>
                      <a:pt x="587412" y="800063"/>
                    </a:lnTo>
                    <a:cubicBezTo>
                      <a:pt x="579257" y="808218"/>
                      <a:pt x="568196" y="812800"/>
                      <a:pt x="556662" y="812800"/>
                    </a:cubicBezTo>
                    <a:lnTo>
                      <a:pt x="256138" y="812800"/>
                    </a:lnTo>
                    <a:cubicBezTo>
                      <a:pt x="244604" y="812800"/>
                      <a:pt x="233543" y="808218"/>
                      <a:pt x="225388" y="800063"/>
                    </a:cubicBezTo>
                    <a:lnTo>
                      <a:pt x="12737" y="587412"/>
                    </a:lnTo>
                    <a:cubicBezTo>
                      <a:pt x="4582" y="579257"/>
                      <a:pt x="0" y="568196"/>
                      <a:pt x="0" y="556662"/>
                    </a:cubicBezTo>
                    <a:lnTo>
                      <a:pt x="0" y="256138"/>
                    </a:lnTo>
                    <a:cubicBezTo>
                      <a:pt x="0" y="244604"/>
                      <a:pt x="4582" y="233543"/>
                      <a:pt x="12737" y="225388"/>
                    </a:cubicBezTo>
                    <a:lnTo>
                      <a:pt x="225388" y="12737"/>
                    </a:lnTo>
                    <a:cubicBezTo>
                      <a:pt x="233543" y="4582"/>
                      <a:pt x="244604" y="0"/>
                      <a:pt x="256138" y="0"/>
                    </a:cubicBezTo>
                    <a:lnTo>
                      <a:pt x="556662" y="0"/>
                    </a:lnTo>
                    <a:cubicBezTo>
                      <a:pt x="568196" y="0"/>
                      <a:pt x="579257" y="4582"/>
                      <a:pt x="587412" y="1273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665">
                      <a:alpha val="79500"/>
                    </a:srgbClr>
                  </a:gs>
                  <a:gs pos="100000">
                    <a:srgbClr val="E6902B">
                      <a:alpha val="855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43" name="TextBox 6">
                <a:extLst>
                  <a:ext uri="{FF2B5EF4-FFF2-40B4-BE49-F238E27FC236}">
                    <a16:creationId xmlns:a16="http://schemas.microsoft.com/office/drawing/2014/main" id="{0EC1EEB3-5A78-5C6F-B346-A9EC21881777}"/>
                  </a:ext>
                </a:extLst>
              </p:cNvPr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63500" y="34925"/>
                <a:ext cx="685800" cy="7143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540"/>
                  </a:lnSpc>
                </a:pPr>
                <a:endParaRPr/>
              </a:p>
            </p:txBody>
          </p:sp>
        </p:grpSp>
        <p:sp>
          <p:nvSpPr>
            <p:cNvPr id="37" name="Freeform 22">
              <a:extLst>
                <a:ext uri="{FF2B5EF4-FFF2-40B4-BE49-F238E27FC236}">
                  <a16:creationId xmlns:a16="http://schemas.microsoft.com/office/drawing/2014/main" id="{4B95E2C7-DF84-9A04-F9F6-A332D1D778C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02505" y="5647635"/>
              <a:ext cx="1034836" cy="1034836"/>
            </a:xfrm>
            <a:custGeom>
              <a:avLst/>
              <a:gdLst/>
              <a:ahLst/>
              <a:cxnLst/>
              <a:rect l="l" t="t" r="r" b="b"/>
              <a:pathLst>
                <a:path w="1034836" h="1034836">
                  <a:moveTo>
                    <a:pt x="0" y="0"/>
                  </a:moveTo>
                  <a:lnTo>
                    <a:pt x="1034836" y="0"/>
                  </a:lnTo>
                  <a:lnTo>
                    <a:pt x="1034836" y="1034836"/>
                  </a:lnTo>
                  <a:lnTo>
                    <a:pt x="0" y="10348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alphaModFix amt="26000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38" name="Freeform 28">
              <a:extLst>
                <a:ext uri="{FF2B5EF4-FFF2-40B4-BE49-F238E27FC236}">
                  <a16:creationId xmlns:a16="http://schemas.microsoft.com/office/drawing/2014/main" id="{64579E87-196A-1342-EF38-4BE08E62735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01902" y="4450314"/>
              <a:ext cx="671262" cy="671262"/>
            </a:xfrm>
            <a:custGeom>
              <a:avLst/>
              <a:gdLst/>
              <a:ahLst/>
              <a:cxnLst/>
              <a:rect l="l" t="t" r="r" b="b"/>
              <a:pathLst>
                <a:path w="671262" h="671262">
                  <a:moveTo>
                    <a:pt x="0" y="0"/>
                  </a:moveTo>
                  <a:lnTo>
                    <a:pt x="671262" y="0"/>
                  </a:lnTo>
                  <a:lnTo>
                    <a:pt x="671262" y="671262"/>
                  </a:lnTo>
                  <a:lnTo>
                    <a:pt x="0" y="6712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39" name="Freeform 29">
              <a:extLst>
                <a:ext uri="{FF2B5EF4-FFF2-40B4-BE49-F238E27FC236}">
                  <a16:creationId xmlns:a16="http://schemas.microsoft.com/office/drawing/2014/main" id="{3296B112-AE94-C398-2D5E-7153B48BF9D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1117247">
              <a:off x="-151858" y="4368220"/>
              <a:ext cx="433285" cy="433285"/>
            </a:xfrm>
            <a:custGeom>
              <a:avLst/>
              <a:gdLst/>
              <a:ahLst/>
              <a:cxnLst/>
              <a:rect l="l" t="t" r="r" b="b"/>
              <a:pathLst>
                <a:path w="433285" h="433285">
                  <a:moveTo>
                    <a:pt x="0" y="0"/>
                  </a:moveTo>
                  <a:lnTo>
                    <a:pt x="433284" y="0"/>
                  </a:lnTo>
                  <a:lnTo>
                    <a:pt x="433284" y="433284"/>
                  </a:lnTo>
                  <a:lnTo>
                    <a:pt x="0" y="4332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40" name="Freeform 30">
              <a:extLst>
                <a:ext uri="{FF2B5EF4-FFF2-40B4-BE49-F238E27FC236}">
                  <a16:creationId xmlns:a16="http://schemas.microsoft.com/office/drawing/2014/main" id="{0314E09A-4DC5-48D2-7FFB-F566CE6E904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1117247">
              <a:off x="151725" y="5056268"/>
              <a:ext cx="375070" cy="375070"/>
            </a:xfrm>
            <a:custGeom>
              <a:avLst/>
              <a:gdLst/>
              <a:ahLst/>
              <a:cxnLst/>
              <a:rect l="l" t="t" r="r" b="b"/>
              <a:pathLst>
                <a:path w="375070" h="375070">
                  <a:moveTo>
                    <a:pt x="0" y="0"/>
                  </a:moveTo>
                  <a:lnTo>
                    <a:pt x="375070" y="0"/>
                  </a:lnTo>
                  <a:lnTo>
                    <a:pt x="375070" y="375070"/>
                  </a:lnTo>
                  <a:lnTo>
                    <a:pt x="0" y="3750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41" name="Freeform 31">
              <a:extLst>
                <a:ext uri="{FF2B5EF4-FFF2-40B4-BE49-F238E27FC236}">
                  <a16:creationId xmlns:a16="http://schemas.microsoft.com/office/drawing/2014/main" id="{DED95C52-1D8E-7E0E-2932-4356ABBAAA4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1117247">
              <a:off x="793255" y="4344733"/>
              <a:ext cx="498057" cy="498057"/>
            </a:xfrm>
            <a:custGeom>
              <a:avLst/>
              <a:gdLst/>
              <a:ahLst/>
              <a:cxnLst/>
              <a:rect l="l" t="t" r="r" b="b"/>
              <a:pathLst>
                <a:path w="498057" h="498057">
                  <a:moveTo>
                    <a:pt x="0" y="0"/>
                  </a:moveTo>
                  <a:lnTo>
                    <a:pt x="498058" y="0"/>
                  </a:lnTo>
                  <a:lnTo>
                    <a:pt x="498058" y="498057"/>
                  </a:lnTo>
                  <a:lnTo>
                    <a:pt x="0" y="49805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</p:grpSp>
    </p:spTree>
    <p:extLst>
      <p:ext uri="{BB962C8B-B14F-4D97-AF65-F5344CB8AC3E}">
        <p14:creationId xmlns:p14="http://schemas.microsoft.com/office/powerpoint/2010/main" val="741725937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2736BCB-6CE4-414B-B2BE-1DA087E521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17AD15-0DEB-4851-82A2-261C041346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0ED59B-F67D-4B99-A0A7-E5237FF58100}">
  <ds:schemaRefs>
    <ds:schemaRef ds:uri="http://purl.org/dc/terms/"/>
    <ds:schemaRef ds:uri="16c05727-aa75-4e4a-9b5f-8a80a1165891"/>
    <ds:schemaRef ds:uri="http://schemas.microsoft.com/office/infopath/2007/PartnerControls"/>
    <ds:schemaRef ds:uri="http://www.w3.org/XML/1998/namespace"/>
    <ds:schemaRef ds:uri="71af3243-3dd4-4a8d-8c0d-dd76da1f02a5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Načrt Finančni paket</Template>
  <TotalTime>0</TotalTime>
  <Words>513</Words>
  <Application>Microsoft Office PowerPoint</Application>
  <PresentationFormat>Widescreen</PresentationFormat>
  <Paragraphs>56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Courier New</vt:lpstr>
      <vt:lpstr>Gill Sans MT</vt:lpstr>
      <vt:lpstr>Verdana</vt:lpstr>
      <vt:lpstr>Paket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2020-01-22T16:40:00Z</dcterms:created>
  <dcterms:modified xsi:type="dcterms:W3CDTF">2025-08-20T04:45:56Z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